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7" r:id="rId2"/>
  </p:sldMasterIdLst>
  <p:notesMasterIdLst>
    <p:notesMasterId r:id="rId26"/>
  </p:notesMasterIdLst>
  <p:sldIdLst>
    <p:sldId id="302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34" r:id="rId11"/>
    <p:sldId id="328" r:id="rId12"/>
    <p:sldId id="329" r:id="rId13"/>
    <p:sldId id="330" r:id="rId14"/>
    <p:sldId id="338" r:id="rId15"/>
    <p:sldId id="335" r:id="rId16"/>
    <p:sldId id="333" r:id="rId17"/>
    <p:sldId id="331" r:id="rId18"/>
    <p:sldId id="336" r:id="rId19"/>
    <p:sldId id="337" r:id="rId20"/>
    <p:sldId id="340" r:id="rId21"/>
    <p:sldId id="345" r:id="rId22"/>
    <p:sldId id="341" r:id="rId23"/>
    <p:sldId id="339" r:id="rId24"/>
    <p:sldId id="343" r:id="rId2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FFFF"/>
    <a:srgbClr val="00FF00"/>
    <a:srgbClr val="996633"/>
    <a:srgbClr val="F3F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7924" autoAdjust="0"/>
  </p:normalViewPr>
  <p:slideViewPr>
    <p:cSldViewPr>
      <p:cViewPr varScale="1">
        <p:scale>
          <a:sx n="72" d="100"/>
          <a:sy n="72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C8777-447B-4D78-9570-989574B9832E}" type="datetimeFigureOut">
              <a:rPr lang="de-CH" smtClean="0"/>
              <a:t>05.05.2015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B6010-1E8C-4D23-82E4-9058A2AECD61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59179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6175" y="687388"/>
            <a:ext cx="4568825" cy="3427412"/>
          </a:xfrm>
          <a:ln/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mtClean="0">
              <a:latin typeface="Times" pitchFamily="18" charset="0"/>
              <a:ea typeface="ヒラギノ角ゴ Pro W3" charset="-128"/>
            </a:endParaRPr>
          </a:p>
        </p:txBody>
      </p:sp>
      <p:sp>
        <p:nvSpPr>
          <p:cNvPr id="133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38"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1pPr>
            <a:lvl2pPr marL="41432163" indent="-40932100" defTabSz="947738"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3pPr>
            <a:lvl4pPr marL="47371000" indent="-45872400" defTabSz="947738"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4pPr>
            <a:lvl5pPr marL="47869475" indent="-45872400" defTabSz="947738"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5pPr>
            <a:lvl6pPr marL="48326675" indent="-458724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6pPr>
            <a:lvl7pPr marL="48783875" indent="-458724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7pPr>
            <a:lvl8pPr marL="49241075" indent="-458724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8pPr>
            <a:lvl9pPr marL="49698275" indent="-45872400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9pPr>
          </a:lstStyle>
          <a:p>
            <a:fld id="{A0DF2A9A-1139-4F78-8407-AD293186A7BF}" type="slidenum">
              <a:rPr lang="de-DE" sz="1200">
                <a:solidFill>
                  <a:prstClr val="black"/>
                </a:solidFill>
              </a:rPr>
              <a:pPr/>
              <a:t>16</a:t>
            </a:fld>
            <a:endParaRPr lang="de-DE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3657600"/>
            <a:ext cx="9144000" cy="3200400"/>
          </a:xfrm>
          <a:prstGeom prst="rect">
            <a:avLst/>
          </a:prstGeom>
          <a:solidFill>
            <a:srgbClr val="B3D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000000"/>
              </a:solidFill>
              <a:latin typeface="Times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8DC3FF"/>
          </a:solidFill>
          <a:ln w="0" cap="flat" cmpd="sng" algn="ctr">
            <a:solidFill>
              <a:srgbClr val="B3D9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000000"/>
              </a:solidFill>
              <a:latin typeface="Times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6" name="Bild 15" descr="Titelbil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" b="2000"/>
          <a:stretch>
            <a:fillRect/>
          </a:stretch>
        </p:blipFill>
        <p:spPr bwMode="auto">
          <a:xfrm>
            <a:off x="0" y="1066800"/>
            <a:ext cx="9144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000000"/>
              </a:solidFill>
              <a:latin typeface="Times" charset="0"/>
              <a:ea typeface="ヒラギノ角ゴ Pro W3" charset="-128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3124200"/>
            <a:ext cx="9144000" cy="533400"/>
          </a:xfrm>
          <a:prstGeom prst="rect">
            <a:avLst/>
          </a:prstGeom>
          <a:solidFill>
            <a:schemeClr val="bg1">
              <a:alpha val="7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000000"/>
              </a:solidFill>
              <a:latin typeface="Times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057400" y="3200400"/>
            <a:ext cx="678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de-DE" b="1">
                <a:solidFill>
                  <a:srgbClr val="606060"/>
                </a:solidFill>
                <a:latin typeface="Arial Narrow" pitchFamily="34" charset="0"/>
              </a:rPr>
              <a:t>Wir schaffen Wissen – heute für morgen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1676400" y="3733800"/>
            <a:ext cx="7467600" cy="0"/>
          </a:xfrm>
          <a:prstGeom prst="line">
            <a:avLst/>
          </a:prstGeom>
          <a:noFill/>
          <a:ln w="146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000000"/>
              </a:solidFill>
              <a:latin typeface="Times" charset="0"/>
              <a:ea typeface="ヒラギノ角ゴ Pro W3" charset="-128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000000"/>
              </a:solidFill>
              <a:latin typeface="Times" charset="0"/>
              <a:ea typeface="ヒラギノ角ゴ Pro W3" charset="-128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000000"/>
              </a:solidFill>
              <a:latin typeface="Times" charset="0"/>
              <a:ea typeface="ヒラギノ角ゴ Pro W3" charset="-128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000000"/>
              </a:solidFill>
              <a:latin typeface="Times" charset="0"/>
              <a:ea typeface="ヒラギノ角ゴ Pro W3" charset="-128"/>
            </a:endParaRPr>
          </a:p>
        </p:txBody>
      </p:sp>
      <p:cxnSp>
        <p:nvCxnSpPr>
          <p:cNvPr id="14" name="Gerade Verbindung 25"/>
          <p:cNvCxnSpPr>
            <a:cxnSpLocks noChangeShapeType="1"/>
          </p:cNvCxnSpPr>
          <p:nvPr/>
        </p:nvCxnSpPr>
        <p:spPr bwMode="auto">
          <a:xfrm rot="5400000">
            <a:off x="-1753393" y="3429794"/>
            <a:ext cx="6858000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" name="Bild 24" descr="PSI-Logo_narrow_40k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2463" y="-1676400"/>
            <a:ext cx="30146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5638800"/>
            <a:ext cx="7010400" cy="609600"/>
          </a:xfrm>
          <a:noFill/>
        </p:spPr>
        <p:txBody>
          <a:bodyPr/>
          <a:lstStyle>
            <a:lvl1pPr marL="0" indent="0" algn="l">
              <a:defRPr sz="1500"/>
            </a:lvl1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05000" y="5029200"/>
            <a:ext cx="7010400" cy="685800"/>
          </a:xfrm>
        </p:spPr>
        <p:txBody>
          <a:bodyPr/>
          <a:lstStyle>
            <a:lvl1pPr algn="l">
              <a:defRPr sz="3500" b="1" i="0" spc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E76BC7-0C3F-4F32-90FA-69F3FD0AEE1C}" type="datetime1">
              <a:rPr lang="de-DE">
                <a:solidFill>
                  <a:srgbClr val="000000"/>
                </a:solidFill>
              </a:rPr>
              <a:pPr/>
              <a:t>05.05.2015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PSI,</a:t>
            </a:r>
          </a:p>
        </p:txBody>
      </p:sp>
    </p:spTree>
    <p:extLst>
      <p:ext uri="{BB962C8B-B14F-4D97-AF65-F5344CB8AC3E}">
        <p14:creationId xmlns:p14="http://schemas.microsoft.com/office/powerpoint/2010/main" val="270344315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9CA8-1309-47B4-9A8F-77D8BEE99ACF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05.05.2015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A90D-D1B8-4DCD-B728-CF8B7057672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735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9CA8-1309-47B4-9A8F-77D8BEE99ACF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05.05.2015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A90D-D1B8-4DCD-B728-CF8B7057672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332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9CA8-1309-47B4-9A8F-77D8BEE99ACF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05.05.2015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A90D-D1B8-4DCD-B728-CF8B7057672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452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9CA8-1309-47B4-9A8F-77D8BEE99ACF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05.05.2015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A90D-D1B8-4DCD-B728-CF8B7057672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61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9CA8-1309-47B4-9A8F-77D8BEE99ACF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05.05.2015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A90D-D1B8-4DCD-B728-CF8B7057672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40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9CA8-1309-47B4-9A8F-77D8BEE99ACF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05.05.2015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A90D-D1B8-4DCD-B728-CF8B7057672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73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9CA8-1309-47B4-9A8F-77D8BEE99ACF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05.05.2015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A90D-D1B8-4DCD-B728-CF8B7057672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94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9CA8-1309-47B4-9A8F-77D8BEE99ACF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05.05.2015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A90D-D1B8-4DCD-B728-CF8B7057672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18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3657600"/>
            <a:ext cx="9144000" cy="3200400"/>
          </a:xfrm>
          <a:prstGeom prst="rect">
            <a:avLst/>
          </a:prstGeom>
          <a:solidFill>
            <a:srgbClr val="B3D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prstClr val="black"/>
              </a:solidFill>
              <a:latin typeface="Times" charset="0"/>
              <a:cs typeface="ヒラギノ角ゴ Pro W3" charset="-128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8DC3FF"/>
          </a:solidFill>
          <a:ln w="0" cap="flat" cmpd="sng" algn="ctr">
            <a:solidFill>
              <a:srgbClr val="B3D9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prstClr val="black"/>
              </a:solidFill>
              <a:latin typeface="Times" charset="0"/>
              <a:cs typeface="ヒラギノ角ゴ Pro W3" charset="-128"/>
            </a:endParaRPr>
          </a:p>
        </p:txBody>
      </p:sp>
      <p:pic>
        <p:nvPicPr>
          <p:cNvPr id="6" name="Bild 15" descr="Titelbil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" b="2000"/>
          <a:stretch>
            <a:fillRect/>
          </a:stretch>
        </p:blipFill>
        <p:spPr bwMode="auto">
          <a:xfrm>
            <a:off x="0" y="1066800"/>
            <a:ext cx="9144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3124200"/>
            <a:ext cx="9144000" cy="533400"/>
          </a:xfrm>
          <a:prstGeom prst="rect">
            <a:avLst/>
          </a:prstGeom>
          <a:solidFill>
            <a:schemeClr val="bg1">
              <a:alpha val="7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prstClr val="black"/>
              </a:solidFill>
              <a:latin typeface="Times" charset="0"/>
              <a:cs typeface="ヒラギノ角ゴ Pro W3" charset="-128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057400" y="3200400"/>
            <a:ext cx="678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9pPr>
          </a:lstStyle>
          <a:p>
            <a:pPr algn="r"/>
            <a:r>
              <a:rPr lang="de-DE" b="1">
                <a:solidFill>
                  <a:srgbClr val="606060"/>
                </a:solidFill>
                <a:latin typeface="Arial Narrow" pitchFamily="34" charset="0"/>
              </a:rPr>
              <a:t>Wir schaffen Wissen – heute für morgen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1676400" y="3733800"/>
            <a:ext cx="7467600" cy="0"/>
          </a:xfrm>
          <a:prstGeom prst="line">
            <a:avLst/>
          </a:prstGeom>
          <a:noFill/>
          <a:ln w="1460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0" y="3124200"/>
            <a:ext cx="91440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prstClr val="black"/>
              </a:solidFill>
              <a:latin typeface="Times" charset="0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prstClr val="black"/>
              </a:solidFill>
              <a:latin typeface="Times" charset="0"/>
            </a:endParaRPr>
          </a:p>
        </p:txBody>
      </p:sp>
      <p:cxnSp>
        <p:nvCxnSpPr>
          <p:cNvPr id="14" name="Gerade Verbindung 25"/>
          <p:cNvCxnSpPr>
            <a:cxnSpLocks noChangeShapeType="1"/>
          </p:cNvCxnSpPr>
          <p:nvPr/>
        </p:nvCxnSpPr>
        <p:spPr bwMode="auto">
          <a:xfrm rot="5400000">
            <a:off x="-1753393" y="3429794"/>
            <a:ext cx="6858000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" name="Bild 24" descr="PSI-Logo_narrow_40k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2463" y="-1676400"/>
            <a:ext cx="301466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5638800"/>
            <a:ext cx="7010400" cy="609600"/>
          </a:xfrm>
          <a:noFill/>
        </p:spPr>
        <p:txBody>
          <a:bodyPr/>
          <a:lstStyle>
            <a:lvl1pPr marL="0" indent="0" algn="l">
              <a:defRPr sz="1500"/>
            </a:lvl1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05000" y="5029200"/>
            <a:ext cx="7010400" cy="685800"/>
          </a:xfrm>
        </p:spPr>
        <p:txBody>
          <a:bodyPr/>
          <a:lstStyle>
            <a:lvl1pPr algn="l">
              <a:defRPr sz="3500" b="1" i="0" spc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E76BC7-0C3F-4F32-90FA-69F3FD0AEE1C}" type="datetime1">
              <a:rPr lang="de-DE">
                <a:solidFill>
                  <a:prstClr val="black">
                    <a:tint val="75000"/>
                  </a:prstClr>
                </a:solidFill>
              </a:rPr>
              <a:pPr/>
              <a:t>05.05.2015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prstClr val="black">
                    <a:tint val="75000"/>
                  </a:prstClr>
                </a:solidFill>
              </a:rPr>
              <a:t>PSI,</a:t>
            </a:r>
          </a:p>
        </p:txBody>
      </p:sp>
    </p:spTree>
    <p:extLst>
      <p:ext uri="{BB962C8B-B14F-4D97-AF65-F5344CB8AC3E}">
        <p14:creationId xmlns:p14="http://schemas.microsoft.com/office/powerpoint/2010/main" val="36656198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000000"/>
              </a:solidFill>
              <a:latin typeface="Times" charset="0"/>
              <a:ea typeface="ヒラギノ角ゴ Pro W3" charset="-128"/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000000"/>
              </a:solidFill>
              <a:latin typeface="Times" charset="0"/>
              <a:ea typeface="ヒラギノ角ゴ Pro W3" charset="-128"/>
            </a:endParaRPr>
          </a:p>
        </p:txBody>
      </p:sp>
      <p:pic>
        <p:nvPicPr>
          <p:cNvPr id="6" name="Bild 16" descr="PSI-Logo_narrow_30k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6213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6000" y="900000"/>
            <a:ext cx="8533200" cy="5653200"/>
          </a:xfrm>
          <a:noFill/>
        </p:spPr>
        <p:txBody>
          <a:bodyPr/>
          <a:lstStyle>
            <a:lvl1pPr marL="0" indent="0">
              <a:spcBef>
                <a:spcPts val="0"/>
              </a:spcBef>
              <a:tabLst/>
              <a:defRPr sz="1700" b="0" i="0">
                <a:latin typeface="Arial Narrow"/>
                <a:cs typeface="Arial Narrow"/>
              </a:defRPr>
            </a:lvl1pPr>
            <a:lvl2pPr marL="179388" indent="-179388">
              <a:spcBef>
                <a:spcPts val="0"/>
              </a:spcBef>
              <a:buFont typeface="Lucida Grande"/>
              <a:buChar char="•"/>
              <a:tabLst/>
              <a:defRPr sz="1700" b="0" i="0">
                <a:latin typeface="Arial Narrow"/>
                <a:cs typeface="Arial Narrow"/>
              </a:defRPr>
            </a:lvl2pPr>
            <a:lvl3pPr marL="358775" indent="-179388">
              <a:spcBef>
                <a:spcPts val="0"/>
              </a:spcBef>
              <a:buFont typeface="Lucida Grande"/>
              <a:buChar char="–"/>
              <a:tabLst/>
              <a:defRPr sz="1700" b="0" i="0">
                <a:latin typeface="Arial Narrow"/>
                <a:cs typeface="Arial Narrow"/>
              </a:defRPr>
            </a:lvl3pPr>
            <a:lvl4pPr marL="627063" indent="-179388">
              <a:spcBef>
                <a:spcPts val="0"/>
              </a:spcBef>
              <a:tabLst/>
              <a:defRPr sz="1700" b="0" i="0">
                <a:latin typeface="Arial Narrow"/>
                <a:cs typeface="Arial Narrow"/>
              </a:defRPr>
            </a:lvl4pPr>
            <a:lvl5pPr marL="1435100" indent="-182563">
              <a:buNone/>
              <a:tabLst/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Title 8"/>
          <p:cNvSpPr>
            <a:spLocks noGrp="1" noChangeArrowheads="1"/>
          </p:cNvSpPr>
          <p:nvPr>
            <p:ph type="title"/>
          </p:nvPr>
        </p:nvSpPr>
        <p:spPr bwMode="auto">
          <a:xfrm>
            <a:off x="1620000" y="144000"/>
            <a:ext cx="7219200" cy="55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81597B-A58C-461D-A54D-129D37FE4F92}" type="datetime1">
              <a:rPr lang="de-DE">
                <a:solidFill>
                  <a:srgbClr val="000000"/>
                </a:solidFill>
              </a:rPr>
              <a:pPr/>
              <a:t>05.05.2015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PSI,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Seite </a:t>
            </a:r>
            <a:fld id="{E087F574-617E-4806-BA9F-54B3AC4947C6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36873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000000"/>
              </a:solidFill>
              <a:latin typeface="Times" charset="0"/>
              <a:ea typeface="ヒラギノ角ゴ Pro W3" charset="-128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000000"/>
              </a:solidFill>
              <a:latin typeface="Times" charset="0"/>
              <a:ea typeface="ヒラギノ角ゴ Pro W3" charset="-128"/>
            </a:endParaRPr>
          </a:p>
        </p:txBody>
      </p:sp>
      <p:pic>
        <p:nvPicPr>
          <p:cNvPr id="7" name="Bild 16" descr="PSI-Logo_narrow_30k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6213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06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6000" y="900000"/>
            <a:ext cx="3961200" cy="5653200"/>
          </a:xfrm>
        </p:spPr>
        <p:txBody>
          <a:bodyPr/>
          <a:lstStyle>
            <a:lvl1pPr marL="0" indent="0">
              <a:tabLst/>
              <a:defRPr sz="1700" b="0" i="0">
                <a:latin typeface="Arial Narrow"/>
                <a:cs typeface="Arial Narrow"/>
              </a:defRPr>
            </a:lvl1pPr>
            <a:lvl2pPr marL="182563" indent="-182563">
              <a:spcBef>
                <a:spcPts val="0"/>
              </a:spcBef>
              <a:spcAft>
                <a:spcPts val="0"/>
              </a:spcAft>
              <a:buFont typeface="Lucida Grande"/>
              <a:buChar char="•"/>
              <a:defRPr sz="1700" b="0" i="0">
                <a:latin typeface="Arial Narrow"/>
                <a:cs typeface="Arial Narrow"/>
              </a:defRPr>
            </a:lvl2pPr>
            <a:lvl3pPr marL="358775" indent="-179388">
              <a:buFont typeface="Lucida Grande"/>
              <a:buChar char="–"/>
              <a:tabLst/>
              <a:defRPr sz="1700" b="0" i="0">
                <a:latin typeface="Arial Narrow"/>
                <a:cs typeface="Arial Narrow"/>
              </a:defRPr>
            </a:lvl3pPr>
            <a:lvl4pPr marL="627063" indent="-179388">
              <a:defRPr sz="1700" b="0" i="0">
                <a:latin typeface="Arial Narrow"/>
                <a:cs typeface="Arial Narrow"/>
              </a:defRPr>
            </a:lvl4pPr>
            <a:lvl5pPr marL="182563" indent="-182563"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0" y="900001"/>
            <a:ext cx="4267200" cy="5653200"/>
          </a:xfrm>
        </p:spPr>
        <p:txBody>
          <a:bodyPr/>
          <a:lstStyle>
            <a:lvl1pPr marL="0" indent="0">
              <a:spcBef>
                <a:spcPts val="0"/>
              </a:spcBef>
              <a:tabLst/>
              <a:defRPr sz="1700" b="0" i="0">
                <a:latin typeface="Arial Narrow"/>
                <a:cs typeface="Arial Narrow"/>
              </a:defRPr>
            </a:lvl1pPr>
            <a:lvl2pPr marL="182563" indent="-182563">
              <a:spcBef>
                <a:spcPts val="0"/>
              </a:spcBef>
              <a:buFont typeface="Lucida Grande"/>
              <a:buChar char="•"/>
              <a:defRPr sz="1700" b="0" i="0">
                <a:latin typeface="Arial Narrow"/>
                <a:cs typeface="Arial Narrow"/>
              </a:defRPr>
            </a:lvl2pPr>
            <a:lvl3pPr marL="358775" indent="-179388">
              <a:spcBef>
                <a:spcPts val="0"/>
              </a:spcBef>
              <a:buFont typeface="Lucida Grande"/>
              <a:buChar char="–"/>
              <a:defRPr sz="1700" b="0" i="0">
                <a:latin typeface="Arial Narrow"/>
                <a:cs typeface="Arial Narrow"/>
              </a:defRPr>
            </a:lvl3pPr>
            <a:lvl4pPr marL="627063" indent="-179388">
              <a:spcBef>
                <a:spcPts val="0"/>
              </a:spcBef>
              <a:defRPr sz="1700" b="0" i="0">
                <a:latin typeface="Arial Narrow"/>
                <a:cs typeface="Arial Narrow"/>
              </a:defRPr>
            </a:lvl4pPr>
            <a:lvl5pPr marL="1435100" indent="-182563"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0270F8-39E6-4C3D-98FA-F800F390C66C}" type="datetime1">
              <a:rPr lang="de-DE">
                <a:solidFill>
                  <a:srgbClr val="000000"/>
                </a:solidFill>
              </a:rPr>
              <a:pPr/>
              <a:t>05.05.2015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PSI,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Seite </a:t>
            </a:r>
            <a:fld id="{4ABA1DD3-CDB5-4258-8C3B-7EC94C6C0A46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69499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000000"/>
              </a:solidFill>
              <a:latin typeface="Times" charset="0"/>
              <a:ea typeface="ヒラギノ角ゴ Pro W3" charset="-128"/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000000"/>
              </a:solidFill>
              <a:latin typeface="Times" charset="0"/>
              <a:ea typeface="ヒラギノ角ゴ Pro W3" charset="-128"/>
            </a:endParaRPr>
          </a:p>
        </p:txBody>
      </p:sp>
      <p:pic>
        <p:nvPicPr>
          <p:cNvPr id="6" name="Bild 16" descr="PSI-Logo_narrow_30k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6213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620000" y="144000"/>
            <a:ext cx="8534400" cy="533400"/>
          </a:xfrm>
        </p:spPr>
        <p:txBody>
          <a:bodyPr/>
          <a:lstStyle>
            <a:lvl1pPr>
              <a:defRPr>
                <a:solidFill>
                  <a:srgbClr val="606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0B383F-EE1E-4FD5-9ED3-22B601988A1B}" type="datetime1">
              <a:rPr lang="de-DE">
                <a:solidFill>
                  <a:srgbClr val="000000"/>
                </a:solidFill>
              </a:rPr>
              <a:pPr/>
              <a:t>05.05.2015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PSI,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Seite </a:t>
            </a:r>
            <a:fld id="{FBB02643-5466-486D-9147-44BBFE58F5E4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3798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5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000000"/>
              </a:solidFill>
              <a:latin typeface="Times" charset="0"/>
              <a:ea typeface="ヒラギノ角ゴ Pro W3" charset="-128"/>
            </a:endParaRPr>
          </a:p>
        </p:txBody>
      </p:sp>
      <p:sp>
        <p:nvSpPr>
          <p:cNvPr id="3" name="Line 10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000000"/>
              </a:solidFill>
              <a:latin typeface="Times" charset="0"/>
              <a:ea typeface="ヒラギノ角ゴ Pro W3" charset="-128"/>
            </a:endParaRPr>
          </a:p>
        </p:txBody>
      </p:sp>
      <p:pic>
        <p:nvPicPr>
          <p:cNvPr id="4" name="Bild 13" descr="Schlussbil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9"/>
          <a:stretch>
            <a:fillRect/>
          </a:stretch>
        </p:blipFill>
        <p:spPr bwMode="auto">
          <a:xfrm>
            <a:off x="0" y="6858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000000"/>
              </a:solidFill>
              <a:latin typeface="Times" charset="0"/>
              <a:ea typeface="ヒラギノ角ゴ Pro W3" charset="-128"/>
            </a:endParaRPr>
          </a:p>
        </p:txBody>
      </p:sp>
      <p:pic>
        <p:nvPicPr>
          <p:cNvPr id="6" name="Bild 18" descr="PSI-Logo_narrow_30k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6213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F09DB1-495B-493F-97ED-266BF815F2DA}" type="datetime1">
              <a:rPr lang="de-DE">
                <a:solidFill>
                  <a:srgbClr val="000000"/>
                </a:solidFill>
              </a:rPr>
              <a:pPr/>
              <a:t>05.05.2015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PSI,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srgbClr val="000000"/>
                </a:solidFill>
              </a:rPr>
              <a:t>Seite </a:t>
            </a:r>
            <a:fld id="{A29BC210-6599-406E-8CBD-4F863618D70A}" type="slidenum">
              <a:rPr lang="de-DE">
                <a:solidFill>
                  <a:srgbClr val="000000"/>
                </a:solidFill>
              </a:rPr>
              <a:pPr/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0505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7A7A-23FB-42D3-9214-C83EDF329697}" type="datetimeFigureOut">
              <a:rPr lang="en-GB" smtClean="0"/>
              <a:t>05/05/2015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DA587-52D6-49AC-8082-BC4C9852C7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53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9CA8-1309-47B4-9A8F-77D8BEE99ACF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05.05.2015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A90D-D1B8-4DCD-B728-CF8B7057672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48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9CA8-1309-47B4-9A8F-77D8BEE99ACF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05.05.2015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A90D-D1B8-4DCD-B728-CF8B7057672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21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09CA8-1309-47B4-9A8F-77D8BEE99ACF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05.05.2015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FA90D-D1B8-4DCD-B728-CF8B7057672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15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00113"/>
            <a:ext cx="8534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Mastertextformat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4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144463"/>
            <a:ext cx="7162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Mastertitelformat bearbeiten</a:t>
            </a: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0" y="6629400"/>
            <a:ext cx="9144000" cy="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000000"/>
              </a:solidFill>
              <a:latin typeface="Times" charset="0"/>
              <a:ea typeface="ヒラギノ角ゴ Pro W3" charset="-128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 sz="2400">
              <a:solidFill>
                <a:srgbClr val="000000"/>
              </a:solidFill>
              <a:latin typeface="Times" charset="0"/>
              <a:ea typeface="ヒラギノ角ゴ Pro W3" charset="-128"/>
            </a:endParaRP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484188" y="6661150"/>
            <a:ext cx="914400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992E4FD-EE04-4220-A1F3-F439928605AB}" type="datetime1">
              <a:rPr lang="de-DE">
                <a:solidFill>
                  <a:srgbClr val="000000"/>
                </a:solidFill>
                <a:ea typeface="ヒラギノ角ゴ Pro W3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05.05.2015</a:t>
            </a:fld>
            <a:endParaRPr lang="de-DE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6200" y="6661150"/>
            <a:ext cx="381000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 Narrow" charset="0"/>
                <a:cs typeface="ヒラギノ角ゴ Pro W3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000000"/>
                </a:solidFill>
                <a:ea typeface="ヒラギノ角ゴ Pro W3" charset="-128"/>
              </a:rPr>
              <a:t>PSI,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01000" y="6661150"/>
            <a:ext cx="838200" cy="2286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 Narrow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>
                <a:solidFill>
                  <a:srgbClr val="000000"/>
                </a:solidFill>
                <a:ea typeface="ヒラギノ角ゴ Pro W3" charset="-128"/>
              </a:rPr>
              <a:t>Seite </a:t>
            </a:r>
            <a:fld id="{65842DAC-FFAF-48A5-BCA5-0232C67CF3AC}" type="slidenum">
              <a:rPr lang="de-DE">
                <a:solidFill>
                  <a:srgbClr val="000000"/>
                </a:solidFill>
                <a:ea typeface="ヒラギノ角ゴ Pro W3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000000"/>
              </a:solidFill>
              <a:ea typeface="ヒラギノ角ゴ Pro W3" charset="-128"/>
            </a:endParaRPr>
          </a:p>
        </p:txBody>
      </p:sp>
      <p:pic>
        <p:nvPicPr>
          <p:cNvPr id="1033" name="Bild 14" descr="PSI-Logo_narrow_30k.ep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6213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72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80" r:id="rId6"/>
  </p:sldLayoutIdLst>
  <p:transition spd="med"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/>
          <a:ea typeface="ヒラギノ角ゴ Pro W3" pitchFamily="-108" charset="-128"/>
          <a:cs typeface="Arial Narrow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606060"/>
          </a:solidFill>
          <a:latin typeface="Arial Narrow" pitchFamily="34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accent2"/>
        </a:buClr>
        <a:defRPr sz="1700">
          <a:solidFill>
            <a:schemeClr val="tx1"/>
          </a:solidFill>
          <a:latin typeface="Arial Narrow"/>
          <a:ea typeface="ヒラギノ角ゴ Pro W3" pitchFamily="-108" charset="-128"/>
          <a:cs typeface="Arial Narrow"/>
        </a:defRPr>
      </a:lvl1pPr>
      <a:lvl2pPr marL="17938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80000"/>
        <a:buFont typeface="Lucida Grande" charset="0"/>
        <a:buChar char="•"/>
        <a:defRPr sz="1700">
          <a:solidFill>
            <a:schemeClr val="tx1"/>
          </a:solidFill>
          <a:latin typeface="Arial Narrow"/>
          <a:ea typeface="ヒラギノ角ゴ Pro W3" charset="-128"/>
          <a:cs typeface="Arial Narrow"/>
        </a:defRPr>
      </a:lvl2pPr>
      <a:lvl3pPr marL="179388" indent="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Times" pitchFamily="18" charset="0"/>
        <a:buChar char="–"/>
        <a:defRPr sz="1700">
          <a:solidFill>
            <a:schemeClr val="tx1"/>
          </a:solidFill>
          <a:latin typeface="+mn-lt"/>
          <a:ea typeface="ヒラギノ角ゴ Pro W3" charset="-128"/>
          <a:cs typeface="ＭＳ Ｐゴシック" charset="-128"/>
        </a:defRPr>
      </a:lvl3pPr>
      <a:lvl4pPr marL="627063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Arial Narrow"/>
          <a:ea typeface="ヒラギノ角ゴ Pro W3" charset="-128"/>
          <a:cs typeface="Arial Narrow"/>
        </a:defRPr>
      </a:lvl4pPr>
      <a:lvl5pPr marL="358775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Lucida Grande" charset="0"/>
        <a:buChar char="–"/>
        <a:defRPr sz="1700">
          <a:solidFill>
            <a:schemeClr val="tx1"/>
          </a:solidFill>
          <a:latin typeface="Arial Narrow"/>
          <a:ea typeface="ヒラギノ角ゴ Pro W3" pitchFamily="-112" charset="-128"/>
          <a:cs typeface="Arial Narrow"/>
        </a:defRPr>
      </a:lvl5pPr>
      <a:lvl6pPr marL="1981200" indent="-1905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ヒラギノ角ゴ Pro W3" charset="-128"/>
        </a:defRPr>
      </a:lvl6pPr>
      <a:lvl7pPr marL="2438400" indent="-1905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ヒラギノ角ゴ Pro W3" charset="-128"/>
        </a:defRPr>
      </a:lvl7pPr>
      <a:lvl8pPr marL="2895600" indent="-1905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ヒラギノ角ゴ Pro W3" charset="-128"/>
        </a:defRPr>
      </a:lvl8pPr>
      <a:lvl9pPr marL="3352800" indent="-1905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09CA8-1309-47B4-9A8F-77D8BEE99ACF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05.05.2015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FA90D-D1B8-4DCD-B728-CF8B7057672C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9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5373216"/>
            <a:ext cx="7010400" cy="938535"/>
          </a:xfrm>
        </p:spPr>
        <p:txBody>
          <a:bodyPr>
            <a:normAutofit fontScale="90000"/>
          </a:bodyPr>
          <a:lstStyle/>
          <a:p>
            <a:r>
              <a:rPr lang="de-CH" sz="3600" dirty="0" err="1" smtClean="0"/>
              <a:t>Longer</a:t>
            </a:r>
            <a:r>
              <a:rPr lang="de-CH" sz="3600" dirty="0" smtClean="0"/>
              <a:t> Term </a:t>
            </a:r>
            <a:br>
              <a:rPr lang="de-CH" sz="3600" dirty="0" smtClean="0"/>
            </a:br>
            <a:r>
              <a:rPr lang="de-CH" sz="3600" dirty="0" smtClean="0"/>
              <a:t>Aerosol Chemical </a:t>
            </a:r>
            <a:r>
              <a:rPr lang="de-CH" sz="3600" dirty="0" err="1" smtClean="0"/>
              <a:t>speciation</a:t>
            </a:r>
            <a:r>
              <a:rPr lang="de-CH" sz="3600" dirty="0" smtClean="0"/>
              <a:t> </a:t>
            </a:r>
            <a:r>
              <a:rPr lang="de-CH" sz="3600" dirty="0" err="1" smtClean="0"/>
              <a:t>monitoring</a:t>
            </a:r>
            <a:r>
              <a:rPr lang="de-CH" sz="3600" dirty="0" smtClean="0"/>
              <a:t> </a:t>
            </a:r>
            <a:r>
              <a:rPr lang="de-CH" sz="3600" dirty="0" err="1" smtClean="0"/>
              <a:t>data</a:t>
            </a:r>
            <a:r>
              <a:rPr lang="de-CH" sz="3600" dirty="0" smtClean="0"/>
              <a:t> </a:t>
            </a:r>
            <a:r>
              <a:rPr lang="de-CH" sz="3600" dirty="0" err="1" smtClean="0"/>
              <a:t>during</a:t>
            </a:r>
            <a:r>
              <a:rPr lang="de-CH" sz="3600" dirty="0" smtClean="0"/>
              <a:t> ACTRIS/EMEP </a:t>
            </a:r>
            <a:r>
              <a:rPr lang="de-CH" sz="3600" dirty="0" err="1" smtClean="0"/>
              <a:t>activities</a:t>
            </a:r>
            <a:r>
              <a:rPr lang="de-CH" sz="3600" dirty="0" smtClean="0"/>
              <a:t/>
            </a:r>
            <a:br>
              <a:rPr lang="de-CH" sz="3600" dirty="0" smtClean="0"/>
            </a:br>
            <a:r>
              <a:rPr lang="de-CH" sz="3600" dirty="0"/>
              <a:t/>
            </a:r>
            <a:br>
              <a:rPr lang="de-CH" sz="3600" dirty="0"/>
            </a:br>
            <a:r>
              <a:rPr lang="de-CH" sz="3100" dirty="0" smtClean="0"/>
              <a:t>ACSM Teams </a:t>
            </a:r>
            <a:r>
              <a:rPr lang="de-CH" sz="3100" dirty="0" err="1" smtClean="0"/>
              <a:t>across</a:t>
            </a:r>
            <a:r>
              <a:rPr lang="de-CH" sz="3100" dirty="0" smtClean="0"/>
              <a:t> Europe</a:t>
            </a:r>
            <a:br>
              <a:rPr lang="de-CH" sz="3100" dirty="0" smtClean="0"/>
            </a:br>
            <a:r>
              <a:rPr lang="de-CH" sz="3100" dirty="0" err="1" smtClean="0"/>
              <a:t>Many</a:t>
            </a:r>
            <a:r>
              <a:rPr lang="de-CH" sz="3100" dirty="0" smtClean="0"/>
              <a:t> </a:t>
            </a:r>
            <a:r>
              <a:rPr lang="de-CH" sz="3100" dirty="0" err="1" smtClean="0"/>
              <a:t>slides</a:t>
            </a:r>
            <a:r>
              <a:rPr lang="de-CH" sz="3100" dirty="0" smtClean="0"/>
              <a:t> </a:t>
            </a:r>
            <a:r>
              <a:rPr lang="de-CH" sz="3100" dirty="0" err="1" smtClean="0"/>
              <a:t>from</a:t>
            </a:r>
            <a:r>
              <a:rPr lang="de-CH" sz="3100" dirty="0" smtClean="0"/>
              <a:t> Michael Bressi, JRC </a:t>
            </a:r>
            <a:r>
              <a:rPr lang="de-CH" sz="3100" dirty="0" err="1" smtClean="0"/>
              <a:t>Italy</a:t>
            </a:r>
            <a:r>
              <a:rPr lang="de-CH" sz="3100" dirty="0" smtClean="0"/>
              <a:t/>
            </a:r>
            <a:br>
              <a:rPr lang="de-CH" sz="3100" dirty="0" smtClean="0"/>
            </a:br>
            <a:r>
              <a:rPr lang="de-CH" sz="3100" dirty="0" smtClean="0"/>
              <a:t/>
            </a:r>
            <a:br>
              <a:rPr lang="de-CH" sz="3100" dirty="0" smtClean="0"/>
            </a:br>
            <a:r>
              <a:rPr lang="de-CH" sz="3600" dirty="0"/>
              <a:t/>
            </a:r>
            <a:br>
              <a:rPr lang="de-CH" sz="36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3521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219200" cy="550333"/>
          </a:xfrm>
        </p:spPr>
        <p:txBody>
          <a:bodyPr/>
          <a:lstStyle/>
          <a:p>
            <a:r>
              <a:rPr lang="de-CH" dirty="0" smtClean="0"/>
              <a:t>Source </a:t>
            </a:r>
            <a:r>
              <a:rPr lang="de-CH" dirty="0" err="1" smtClean="0"/>
              <a:t>apportionment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597B-A58C-461D-A54D-129D37FE4F92}" type="datetime1">
              <a:rPr lang="de-DE" smtClean="0">
                <a:solidFill>
                  <a:srgbClr val="000000"/>
                </a:solidFill>
              </a:rPr>
              <a:pPr/>
              <a:t>05.05.2015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PSI,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Seite </a:t>
            </a:r>
            <a:fld id="{E087F574-617E-4806-BA9F-54B3AC4947C6}" type="slidenum">
              <a:rPr lang="de-DE" smtClean="0">
                <a:solidFill>
                  <a:srgbClr val="000000"/>
                </a:solidFill>
              </a:rPr>
              <a:pPr/>
              <a:t>10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8532440" cy="2472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29" y="836712"/>
            <a:ext cx="8764091" cy="294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20272" y="2996952"/>
            <a:ext cx="1152128" cy="2640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1700" b="1" dirty="0" smtClean="0">
                <a:latin typeface="Arial Narrow"/>
                <a:cs typeface="Arial Narrow"/>
              </a:rPr>
              <a:t>AMT, 2013</a:t>
            </a:r>
            <a:endParaRPr lang="de-CH" sz="1700" b="1" dirty="0">
              <a:latin typeface="Arial Narrow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96336" y="4905016"/>
            <a:ext cx="1152128" cy="287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1700" b="1" dirty="0" smtClean="0">
                <a:latin typeface="Arial Narrow"/>
                <a:cs typeface="Arial Narrow"/>
              </a:rPr>
              <a:t>ACP, 2014</a:t>
            </a:r>
            <a:endParaRPr lang="de-CH" sz="1700" b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2025381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SoFi</a:t>
            </a:r>
            <a:r>
              <a:rPr lang="de-CH" dirty="0" smtClean="0"/>
              <a:t> </a:t>
            </a:r>
            <a:r>
              <a:rPr lang="de-CH" dirty="0" err="1" smtClean="0"/>
              <a:t>as</a:t>
            </a:r>
            <a:r>
              <a:rPr lang="de-CH" dirty="0" smtClean="0"/>
              <a:t> an </a:t>
            </a:r>
            <a:r>
              <a:rPr lang="de-CH" dirty="0" err="1" smtClean="0"/>
              <a:t>efficient</a:t>
            </a:r>
            <a:r>
              <a:rPr lang="de-CH" dirty="0" smtClean="0"/>
              <a:t> </a:t>
            </a:r>
            <a:r>
              <a:rPr lang="de-CH" dirty="0" err="1" smtClean="0"/>
              <a:t>evaluation</a:t>
            </a:r>
            <a:r>
              <a:rPr lang="de-CH" dirty="0" smtClean="0"/>
              <a:t> </a:t>
            </a:r>
            <a:r>
              <a:rPr lang="de-CH" dirty="0" err="1" smtClean="0"/>
              <a:t>tool</a:t>
            </a:r>
            <a:r>
              <a:rPr lang="de-CH" dirty="0" smtClean="0"/>
              <a:t> </a:t>
            </a:r>
            <a:r>
              <a:rPr lang="de-CH" dirty="0" err="1" smtClean="0"/>
              <a:t>gets</a:t>
            </a:r>
            <a:r>
              <a:rPr lang="de-CH" dirty="0" smtClean="0"/>
              <a:t> </a:t>
            </a:r>
            <a:r>
              <a:rPr lang="de-CH" dirty="0" err="1" smtClean="0"/>
              <a:t>widely</a:t>
            </a:r>
            <a:r>
              <a:rPr lang="de-CH" dirty="0" smtClean="0"/>
              <a:t> </a:t>
            </a:r>
            <a:r>
              <a:rPr lang="de-CH" dirty="0" err="1" smtClean="0"/>
              <a:t>spread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597B-A58C-461D-A54D-129D37FE4F92}" type="datetime1">
              <a:rPr lang="de-DE" smtClean="0">
                <a:solidFill>
                  <a:srgbClr val="000000"/>
                </a:solidFill>
              </a:rPr>
              <a:pPr/>
              <a:t>05.05.2015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PSI,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Seite </a:t>
            </a:r>
            <a:fld id="{E087F574-617E-4806-BA9F-54B3AC4947C6}" type="slidenum">
              <a:rPr lang="de-DE" smtClean="0">
                <a:solidFill>
                  <a:srgbClr val="000000"/>
                </a:solidFill>
              </a:rPr>
              <a:pPr/>
              <a:t>11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401002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60032" y="1700546"/>
            <a:ext cx="4032448" cy="16250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2400" b="1" dirty="0" smtClean="0">
                <a:latin typeface="Arial Narrow"/>
                <a:cs typeface="Arial Narrow"/>
              </a:rPr>
              <a:t>This </a:t>
            </a:r>
            <a:r>
              <a:rPr lang="de-CH" sz="2400" b="1" dirty="0" err="1" smtClean="0">
                <a:latin typeface="Arial Narrow"/>
                <a:cs typeface="Arial Narrow"/>
              </a:rPr>
              <a:t>year</a:t>
            </a:r>
            <a:r>
              <a:rPr lang="de-CH" sz="2400" b="1" dirty="0" smtClean="0">
                <a:latin typeface="Arial Narrow"/>
                <a:cs typeface="Arial Narrow"/>
              </a:rPr>
              <a:t> </a:t>
            </a:r>
            <a:r>
              <a:rPr lang="de-CH" sz="2400" b="1" dirty="0" err="1" smtClean="0">
                <a:latin typeface="Arial Narrow"/>
                <a:cs typeface="Arial Narrow"/>
              </a:rPr>
              <a:t>we</a:t>
            </a:r>
            <a:r>
              <a:rPr lang="de-CH" sz="2400" b="1" dirty="0" smtClean="0">
                <a:latin typeface="Arial Narrow"/>
                <a:cs typeface="Arial Narrow"/>
              </a:rPr>
              <a:t> </a:t>
            </a:r>
            <a:r>
              <a:rPr lang="de-CH" sz="2400" b="1" dirty="0" err="1" smtClean="0">
                <a:latin typeface="Arial Narrow"/>
                <a:cs typeface="Arial Narrow"/>
              </a:rPr>
              <a:t>had</a:t>
            </a:r>
            <a:r>
              <a:rPr lang="de-CH" sz="2400" b="1" dirty="0" smtClean="0">
                <a:latin typeface="Arial Narrow"/>
                <a:cs typeface="Arial Narrow"/>
              </a:rPr>
              <a:t> </a:t>
            </a:r>
            <a:r>
              <a:rPr lang="de-CH" sz="2400" b="1" dirty="0" err="1" smtClean="0">
                <a:latin typeface="Arial Narrow"/>
                <a:cs typeface="Arial Narrow"/>
              </a:rPr>
              <a:t>two</a:t>
            </a:r>
            <a:r>
              <a:rPr lang="de-CH" sz="2400" b="1" dirty="0" smtClean="0">
                <a:latin typeface="Arial Narrow"/>
                <a:cs typeface="Arial Narrow"/>
              </a:rPr>
              <a:t> </a:t>
            </a:r>
            <a:r>
              <a:rPr lang="de-CH" sz="2400" b="1" dirty="0" err="1" smtClean="0">
                <a:latin typeface="Arial Narrow"/>
                <a:cs typeface="Arial Narrow"/>
              </a:rPr>
              <a:t>workshops</a:t>
            </a:r>
            <a:r>
              <a:rPr lang="de-CH" sz="2400" b="1" dirty="0" smtClean="0">
                <a:latin typeface="Arial Narrow"/>
                <a:cs typeface="Arial Narrow"/>
              </a:rPr>
              <a:t> </a:t>
            </a:r>
            <a:r>
              <a:rPr lang="de-CH" sz="2400" b="1" dirty="0" err="1" smtClean="0">
                <a:latin typeface="Arial Narrow"/>
                <a:cs typeface="Arial Narrow"/>
              </a:rPr>
              <a:t>with</a:t>
            </a:r>
            <a:r>
              <a:rPr lang="de-CH" sz="2400" b="1" dirty="0" smtClean="0">
                <a:latin typeface="Arial Narrow"/>
                <a:cs typeface="Arial Narrow"/>
              </a:rPr>
              <a:t> a total </a:t>
            </a:r>
            <a:r>
              <a:rPr lang="de-CH" sz="2400" b="1" dirty="0" err="1" smtClean="0">
                <a:latin typeface="Arial Narrow"/>
                <a:cs typeface="Arial Narrow"/>
              </a:rPr>
              <a:t>of</a:t>
            </a:r>
            <a:r>
              <a:rPr lang="de-CH" sz="2400" b="1" dirty="0" smtClean="0">
                <a:latin typeface="Arial Narrow"/>
                <a:cs typeface="Arial Narrow"/>
              </a:rPr>
              <a:t> </a:t>
            </a:r>
            <a:r>
              <a:rPr lang="de-CH" sz="2400" b="1" dirty="0" err="1" smtClean="0">
                <a:latin typeface="Arial Narrow"/>
                <a:cs typeface="Arial Narrow"/>
              </a:rPr>
              <a:t>around</a:t>
            </a:r>
            <a:r>
              <a:rPr lang="de-CH" sz="2400" b="1" dirty="0" smtClean="0">
                <a:latin typeface="Arial Narrow"/>
                <a:cs typeface="Arial Narrow"/>
              </a:rPr>
              <a:t> 60 </a:t>
            </a:r>
            <a:r>
              <a:rPr lang="de-CH" sz="2400" b="1" dirty="0" err="1" smtClean="0">
                <a:latin typeface="Arial Narrow"/>
                <a:cs typeface="Arial Narrow"/>
              </a:rPr>
              <a:t>people</a:t>
            </a:r>
            <a:r>
              <a:rPr lang="de-CH" sz="2400" b="1" dirty="0" smtClean="0">
                <a:latin typeface="Arial Narrow"/>
                <a:cs typeface="Arial Narrow"/>
              </a:rPr>
              <a:t> </a:t>
            </a:r>
            <a:r>
              <a:rPr lang="de-CH" sz="2400" b="1" dirty="0" err="1" smtClean="0">
                <a:latin typeface="Arial Narrow"/>
                <a:cs typeface="Arial Narrow"/>
              </a:rPr>
              <a:t>from</a:t>
            </a:r>
            <a:r>
              <a:rPr lang="de-CH" sz="2400" b="1" dirty="0" smtClean="0">
                <a:latin typeface="Arial Narrow"/>
                <a:cs typeface="Arial Narrow"/>
              </a:rPr>
              <a:t> all </a:t>
            </a:r>
            <a:r>
              <a:rPr lang="de-CH" sz="2400" b="1" dirty="0" err="1" smtClean="0">
                <a:latin typeface="Arial Narrow"/>
                <a:cs typeface="Arial Narrow"/>
              </a:rPr>
              <a:t>around</a:t>
            </a:r>
            <a:r>
              <a:rPr lang="de-CH" sz="2400" b="1" dirty="0" smtClean="0">
                <a:latin typeface="Arial Narrow"/>
                <a:cs typeface="Arial Narrow"/>
              </a:rPr>
              <a:t> </a:t>
            </a:r>
            <a:r>
              <a:rPr lang="de-CH" sz="2400" b="1" dirty="0" err="1" smtClean="0">
                <a:latin typeface="Arial Narrow"/>
                <a:cs typeface="Arial Narrow"/>
              </a:rPr>
              <a:t>the</a:t>
            </a:r>
            <a:r>
              <a:rPr lang="de-CH" sz="2400" b="1" dirty="0" smtClean="0">
                <a:latin typeface="Arial Narrow"/>
                <a:cs typeface="Arial Narrow"/>
              </a:rPr>
              <a:t> </a:t>
            </a:r>
            <a:r>
              <a:rPr lang="de-CH" sz="2400" b="1" dirty="0" err="1" smtClean="0">
                <a:latin typeface="Arial Narrow"/>
                <a:cs typeface="Arial Narrow"/>
              </a:rPr>
              <a:t>world</a:t>
            </a:r>
            <a:r>
              <a:rPr lang="de-CH" sz="2400" b="1" dirty="0" smtClean="0">
                <a:latin typeface="Arial Narrow"/>
                <a:cs typeface="Arial Narrow"/>
              </a:rPr>
              <a:t>, </a:t>
            </a:r>
            <a:r>
              <a:rPr lang="de-CH" sz="2400" b="1" dirty="0" err="1" smtClean="0">
                <a:latin typeface="Arial Narrow"/>
                <a:cs typeface="Arial Narrow"/>
              </a:rPr>
              <a:t>mostly</a:t>
            </a:r>
            <a:r>
              <a:rPr lang="de-CH" sz="2400" b="1" dirty="0" smtClean="0">
                <a:latin typeface="Arial Narrow"/>
                <a:cs typeface="Arial Narrow"/>
              </a:rPr>
              <a:t> Europe </a:t>
            </a:r>
            <a:r>
              <a:rPr lang="de-CH" sz="2400" b="1" dirty="0" err="1" smtClean="0">
                <a:latin typeface="Arial Narrow"/>
                <a:cs typeface="Arial Narrow"/>
              </a:rPr>
              <a:t>and</a:t>
            </a:r>
            <a:r>
              <a:rPr lang="de-CH" sz="2400" b="1" dirty="0" smtClean="0">
                <a:latin typeface="Arial Narrow"/>
                <a:cs typeface="Arial Narrow"/>
              </a:rPr>
              <a:t> ACTRIS </a:t>
            </a:r>
            <a:r>
              <a:rPr lang="de-CH" sz="2400" b="1" dirty="0" err="1" smtClean="0">
                <a:latin typeface="Arial Narrow"/>
                <a:cs typeface="Arial Narrow"/>
              </a:rPr>
              <a:t>related</a:t>
            </a:r>
            <a:endParaRPr lang="de-CH" sz="2400" b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952073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400" dirty="0" err="1" smtClean="0"/>
              <a:t>Overview</a:t>
            </a:r>
            <a:r>
              <a:rPr lang="de-CH" sz="2400" dirty="0" smtClean="0"/>
              <a:t> </a:t>
            </a:r>
            <a:r>
              <a:rPr lang="de-CH" sz="2400" dirty="0" err="1" smtClean="0"/>
              <a:t>of</a:t>
            </a:r>
            <a:r>
              <a:rPr lang="de-CH" sz="2400" dirty="0" smtClean="0"/>
              <a:t> relative </a:t>
            </a:r>
            <a:r>
              <a:rPr lang="de-CH" sz="2400" dirty="0" err="1" smtClean="0"/>
              <a:t>organic</a:t>
            </a:r>
            <a:r>
              <a:rPr lang="de-CH" sz="2400" dirty="0" smtClean="0"/>
              <a:t> </a:t>
            </a:r>
            <a:r>
              <a:rPr lang="de-CH" sz="2400" dirty="0" err="1" smtClean="0"/>
              <a:t>aerosol</a:t>
            </a:r>
            <a:r>
              <a:rPr lang="de-CH" sz="2400" dirty="0" smtClean="0"/>
              <a:t> </a:t>
            </a:r>
            <a:r>
              <a:rPr lang="de-CH" sz="2400" dirty="0" err="1" smtClean="0"/>
              <a:t>sources</a:t>
            </a:r>
            <a:r>
              <a:rPr lang="de-CH" sz="2400" dirty="0" smtClean="0"/>
              <a:t> (1 </a:t>
            </a:r>
            <a:r>
              <a:rPr lang="de-CH" sz="2400" dirty="0" err="1" smtClean="0"/>
              <a:t>month</a:t>
            </a:r>
            <a:r>
              <a:rPr lang="de-CH" sz="2400" dirty="0" smtClean="0"/>
              <a:t> </a:t>
            </a:r>
            <a:r>
              <a:rPr lang="de-CH" sz="2400" dirty="0" err="1" smtClean="0"/>
              <a:t>data</a:t>
            </a:r>
            <a:r>
              <a:rPr lang="de-CH" sz="2400" dirty="0" smtClean="0"/>
              <a:t>)</a:t>
            </a:r>
            <a:endParaRPr lang="de-CH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597B-A58C-461D-A54D-129D37FE4F92}" type="datetime1">
              <a:rPr lang="de-DE" smtClean="0">
                <a:solidFill>
                  <a:srgbClr val="000000"/>
                </a:solidFill>
              </a:rPr>
              <a:pPr/>
              <a:t>05.05.2015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PSI,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Seite </a:t>
            </a:r>
            <a:fld id="{E087F574-617E-4806-BA9F-54B3AC4947C6}" type="slidenum">
              <a:rPr lang="de-DE" smtClean="0">
                <a:solidFill>
                  <a:srgbClr val="000000"/>
                </a:solidFill>
              </a:rPr>
              <a:pPr/>
              <a:t>12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08" y="1052736"/>
            <a:ext cx="7442867" cy="556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04248" y="6165304"/>
            <a:ext cx="1944216" cy="26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1700" dirty="0" smtClean="0">
                <a:latin typeface="Arial Narrow"/>
                <a:cs typeface="Arial Narrow"/>
              </a:rPr>
              <a:t>Crippa et al.,, ACP, 2014</a:t>
            </a:r>
            <a:endParaRPr lang="de-CH" sz="17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9545348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First </a:t>
            </a:r>
            <a:r>
              <a:rPr lang="de-CH" dirty="0" err="1" smtClean="0"/>
              <a:t>model</a:t>
            </a:r>
            <a:r>
              <a:rPr lang="de-CH" dirty="0" smtClean="0"/>
              <a:t> </a:t>
            </a:r>
            <a:r>
              <a:rPr lang="de-CH" dirty="0" err="1" smtClean="0"/>
              <a:t>evaluations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organic</a:t>
            </a:r>
            <a:r>
              <a:rPr lang="de-CH" dirty="0" smtClean="0"/>
              <a:t> </a:t>
            </a:r>
            <a:r>
              <a:rPr lang="de-CH" dirty="0" err="1" smtClean="0"/>
              <a:t>aerosols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597B-A58C-461D-A54D-129D37FE4F92}" type="datetime1">
              <a:rPr lang="de-DE" smtClean="0">
                <a:solidFill>
                  <a:srgbClr val="000000"/>
                </a:solidFill>
              </a:rPr>
              <a:pPr/>
              <a:t>05.05.2015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PSI,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Seite </a:t>
            </a:r>
            <a:fld id="{E087F574-617E-4806-BA9F-54B3AC4947C6}" type="slidenum">
              <a:rPr lang="de-DE" smtClean="0">
                <a:solidFill>
                  <a:srgbClr val="000000"/>
                </a:solidFill>
              </a:rPr>
              <a:pPr/>
              <a:t>13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5921"/>
            <a:ext cx="6870033" cy="319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16701" y="3808871"/>
            <a:ext cx="2592288" cy="26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1700" dirty="0" smtClean="0">
                <a:latin typeface="Arial Narrow"/>
                <a:cs typeface="Arial Narrow"/>
              </a:rPr>
              <a:t>Feb/March 2009</a:t>
            </a:r>
            <a:endParaRPr lang="de-CH" sz="1700" dirty="0"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056" y="3821682"/>
            <a:ext cx="2592288" cy="264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1700" dirty="0" smtClean="0">
                <a:latin typeface="Arial Narrow"/>
                <a:cs typeface="Arial Narrow"/>
              </a:rPr>
              <a:t>September/</a:t>
            </a:r>
            <a:r>
              <a:rPr lang="de-CH" sz="1700" dirty="0" err="1" smtClean="0">
                <a:latin typeface="Arial Narrow"/>
                <a:cs typeface="Arial Narrow"/>
              </a:rPr>
              <a:t>October</a:t>
            </a:r>
            <a:r>
              <a:rPr lang="de-CH" sz="1700" dirty="0" smtClean="0">
                <a:latin typeface="Arial Narrow"/>
                <a:cs typeface="Arial Narrow"/>
              </a:rPr>
              <a:t> 2008</a:t>
            </a:r>
            <a:endParaRPr lang="de-CH" sz="1700" dirty="0">
              <a:latin typeface="Arial Narrow"/>
              <a:cs typeface="Arial Narrow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de-CH" dirty="0"/>
          </a:p>
          <a:p>
            <a:endParaRPr lang="de-CH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970" y="3558687"/>
            <a:ext cx="7254205" cy="311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72200" y="3752166"/>
            <a:ext cx="2771799" cy="21328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CH" b="1" dirty="0" smtClean="0">
                <a:latin typeface="Arial Narrow"/>
                <a:cs typeface="Arial Narrow"/>
              </a:rPr>
              <a:t>VBS type </a:t>
            </a:r>
            <a:r>
              <a:rPr lang="de-CH" b="1" dirty="0" err="1" smtClean="0">
                <a:latin typeface="Arial Narrow"/>
                <a:cs typeface="Arial Narrow"/>
              </a:rPr>
              <a:t>models</a:t>
            </a:r>
            <a:r>
              <a:rPr lang="de-CH" b="1" dirty="0" smtClean="0">
                <a:latin typeface="Arial Narrow"/>
                <a:cs typeface="Arial Narrow"/>
              </a:rPr>
              <a:t> </a:t>
            </a:r>
            <a:r>
              <a:rPr lang="de-CH" b="1" dirty="0" err="1" smtClean="0">
                <a:latin typeface="Arial Narrow"/>
                <a:cs typeface="Arial Narrow"/>
              </a:rPr>
              <a:t>clearly</a:t>
            </a:r>
            <a:r>
              <a:rPr lang="de-CH" b="1" dirty="0" smtClean="0">
                <a:latin typeface="Arial Narrow"/>
                <a:cs typeface="Arial Narrow"/>
              </a:rPr>
              <a:t> </a:t>
            </a:r>
            <a:r>
              <a:rPr lang="de-CH" b="1" dirty="0" err="1" smtClean="0">
                <a:latin typeface="Arial Narrow"/>
                <a:cs typeface="Arial Narrow"/>
              </a:rPr>
              <a:t>more</a:t>
            </a:r>
            <a:r>
              <a:rPr lang="de-CH" b="1" dirty="0" smtClean="0">
                <a:latin typeface="Arial Narrow"/>
                <a:cs typeface="Arial Narrow"/>
              </a:rPr>
              <a:t> </a:t>
            </a:r>
            <a:r>
              <a:rPr lang="de-CH" b="1" dirty="0" err="1" smtClean="0">
                <a:latin typeface="Arial Narrow"/>
                <a:cs typeface="Arial Narrow"/>
              </a:rPr>
              <a:t>successful</a:t>
            </a:r>
            <a:r>
              <a:rPr lang="de-CH" b="1" dirty="0" smtClean="0">
                <a:latin typeface="Arial Narrow"/>
                <a:cs typeface="Arial Narrow"/>
              </a:rPr>
              <a:t> </a:t>
            </a:r>
            <a:r>
              <a:rPr lang="de-CH" b="1" dirty="0" err="1" smtClean="0">
                <a:latin typeface="Arial Narrow"/>
                <a:cs typeface="Arial Narrow"/>
              </a:rPr>
              <a:t>to</a:t>
            </a:r>
            <a:r>
              <a:rPr lang="de-CH" b="1" dirty="0" smtClean="0">
                <a:latin typeface="Arial Narrow"/>
                <a:cs typeface="Arial Narrow"/>
              </a:rPr>
              <a:t> </a:t>
            </a:r>
            <a:r>
              <a:rPr lang="de-CH" b="1" dirty="0" err="1" smtClean="0">
                <a:latin typeface="Arial Narrow"/>
                <a:cs typeface="Arial Narrow"/>
              </a:rPr>
              <a:t>model</a:t>
            </a:r>
            <a:r>
              <a:rPr lang="de-CH" b="1" dirty="0" smtClean="0">
                <a:latin typeface="Arial Narrow"/>
                <a:cs typeface="Arial Narrow"/>
              </a:rPr>
              <a:t> </a:t>
            </a:r>
            <a:r>
              <a:rPr lang="de-CH" b="1" dirty="0" err="1" smtClean="0">
                <a:latin typeface="Arial Narrow"/>
                <a:cs typeface="Arial Narrow"/>
              </a:rPr>
              <a:t>organic</a:t>
            </a:r>
            <a:r>
              <a:rPr lang="de-CH" b="1" dirty="0" smtClean="0">
                <a:latin typeface="Arial Narrow"/>
                <a:cs typeface="Arial Narrow"/>
              </a:rPr>
              <a:t> </a:t>
            </a:r>
            <a:r>
              <a:rPr lang="de-CH" b="1" dirty="0" err="1" smtClean="0">
                <a:latin typeface="Arial Narrow"/>
                <a:cs typeface="Arial Narrow"/>
              </a:rPr>
              <a:t>aerosols</a:t>
            </a:r>
            <a:r>
              <a:rPr lang="de-CH" b="1" dirty="0" smtClean="0">
                <a:latin typeface="Arial Narrow"/>
                <a:cs typeface="Arial Narrow"/>
              </a:rPr>
              <a:t> 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e-CH" b="1" dirty="0">
              <a:latin typeface="Arial Narrow"/>
              <a:cs typeface="Arial Narrow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CH" b="1" dirty="0" smtClean="0">
                <a:latin typeface="Arial Narrow"/>
                <a:cs typeface="Arial Narrow"/>
              </a:rPr>
              <a:t>Most </a:t>
            </a:r>
            <a:r>
              <a:rPr lang="de-CH" b="1" dirty="0" err="1" smtClean="0">
                <a:latin typeface="Arial Narrow"/>
                <a:cs typeface="Arial Narrow"/>
              </a:rPr>
              <a:t>models</a:t>
            </a:r>
            <a:r>
              <a:rPr lang="de-CH" b="1" dirty="0" smtClean="0">
                <a:latin typeface="Arial Narrow"/>
                <a:cs typeface="Arial Narrow"/>
              </a:rPr>
              <a:t> in EURODELTA </a:t>
            </a:r>
            <a:r>
              <a:rPr lang="de-CH" b="1" dirty="0" err="1" smtClean="0">
                <a:latin typeface="Arial Narrow"/>
                <a:cs typeface="Arial Narrow"/>
              </a:rPr>
              <a:t>underestimate</a:t>
            </a:r>
            <a:r>
              <a:rPr lang="de-CH" b="1" dirty="0" smtClean="0">
                <a:latin typeface="Arial Narrow"/>
                <a:cs typeface="Arial Narrow"/>
              </a:rPr>
              <a:t> </a:t>
            </a:r>
            <a:r>
              <a:rPr lang="de-CH" b="1" dirty="0" err="1" smtClean="0">
                <a:latin typeface="Arial Narrow"/>
                <a:cs typeface="Arial Narrow"/>
              </a:rPr>
              <a:t>organics</a:t>
            </a:r>
            <a:r>
              <a:rPr lang="de-CH" b="1" dirty="0" smtClean="0">
                <a:latin typeface="Arial Narrow"/>
                <a:cs typeface="Arial Narrow"/>
              </a:rPr>
              <a:t>, </a:t>
            </a:r>
            <a:r>
              <a:rPr lang="de-CH" b="1" dirty="0" err="1" smtClean="0">
                <a:latin typeface="Arial Narrow"/>
                <a:cs typeface="Arial Narrow"/>
              </a:rPr>
              <a:t>especially</a:t>
            </a:r>
            <a:r>
              <a:rPr lang="de-CH" b="1" dirty="0" smtClean="0">
                <a:latin typeface="Arial Narrow"/>
                <a:cs typeface="Arial Narrow"/>
              </a:rPr>
              <a:t> SOA</a:t>
            </a:r>
            <a:endParaRPr lang="de-CH" b="1" dirty="0"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8989" y="6537729"/>
            <a:ext cx="2808312" cy="2640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1700" b="1" dirty="0" smtClean="0">
                <a:latin typeface="Arial Narrow"/>
                <a:cs typeface="Arial Narrow"/>
              </a:rPr>
              <a:t>Fountoukis et al., ACP, 2014</a:t>
            </a:r>
            <a:endParaRPr lang="de-CH" sz="1700" b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2590083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Comparison</a:t>
            </a:r>
            <a:r>
              <a:rPr lang="de-CH" dirty="0" smtClean="0"/>
              <a:t> </a:t>
            </a:r>
            <a:r>
              <a:rPr lang="de-CH" dirty="0" err="1" smtClean="0"/>
              <a:t>exercise</a:t>
            </a:r>
            <a:r>
              <a:rPr lang="de-CH" dirty="0" smtClean="0"/>
              <a:t> </a:t>
            </a:r>
            <a:r>
              <a:rPr lang="de-CH" dirty="0" err="1" smtClean="0"/>
              <a:t>near</a:t>
            </a:r>
            <a:r>
              <a:rPr lang="de-CH" dirty="0" smtClean="0"/>
              <a:t> Paris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597B-A58C-461D-A54D-129D37FE4F92}" type="datetime1">
              <a:rPr lang="de-DE" smtClean="0">
                <a:solidFill>
                  <a:srgbClr val="000000"/>
                </a:solidFill>
              </a:rPr>
              <a:pPr/>
              <a:t>05.05.2015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PSI,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Seite </a:t>
            </a:r>
            <a:fld id="{E087F574-617E-4806-BA9F-54B3AC4947C6}" type="slidenum">
              <a:rPr lang="de-DE" smtClean="0">
                <a:solidFill>
                  <a:srgbClr val="000000"/>
                </a:solidFill>
              </a:rPr>
              <a:pPr/>
              <a:t>14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60" y="1124744"/>
            <a:ext cx="8796450" cy="456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64088" y="6093296"/>
            <a:ext cx="36004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2000" b="1" dirty="0" err="1" smtClean="0">
                <a:latin typeface="Arial Narrow"/>
                <a:cs typeface="Arial Narrow"/>
              </a:rPr>
              <a:t>Froehlich</a:t>
            </a:r>
            <a:r>
              <a:rPr lang="de-CH" sz="2000" b="1" dirty="0" smtClean="0">
                <a:latin typeface="Arial Narrow"/>
                <a:cs typeface="Arial Narrow"/>
              </a:rPr>
              <a:t> et al., AMTD, 2015</a:t>
            </a:r>
            <a:endParaRPr lang="de-CH" sz="2000" b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8515436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35292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836712"/>
            <a:ext cx="8533200" cy="5653200"/>
          </a:xfrm>
        </p:spPr>
        <p:txBody>
          <a:bodyPr/>
          <a:lstStyle/>
          <a:p>
            <a:r>
              <a:rPr lang="de-CH" sz="2000" b="1" dirty="0" err="1" smtClean="0"/>
              <a:t>Methods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to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analyze</a:t>
            </a:r>
            <a:r>
              <a:rPr lang="de-CH" sz="2000" b="1" dirty="0" smtClean="0"/>
              <a:t> a </a:t>
            </a:r>
            <a:r>
              <a:rPr lang="de-CH" sz="2000" b="1" dirty="0" err="1" smtClean="0"/>
              <a:t>full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year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is</a:t>
            </a:r>
            <a:r>
              <a:rPr lang="de-CH" sz="2000" b="1" dirty="0" smtClean="0"/>
              <a:t> still </a:t>
            </a:r>
            <a:r>
              <a:rPr lang="de-CH" sz="2000" b="1" dirty="0" err="1" smtClean="0"/>
              <a:t>under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development</a:t>
            </a:r>
            <a:r>
              <a:rPr lang="de-CH" sz="2000" b="1" dirty="0" smtClean="0"/>
              <a:t>.</a:t>
            </a:r>
          </a:p>
          <a:p>
            <a:endParaRPr lang="de-CH" sz="2000" dirty="0"/>
          </a:p>
          <a:p>
            <a:endParaRPr lang="de-CH" sz="2000" b="1" dirty="0" smtClean="0"/>
          </a:p>
          <a:p>
            <a:endParaRPr lang="de-CH" sz="2000" b="1" dirty="0"/>
          </a:p>
          <a:p>
            <a:endParaRPr lang="de-CH" sz="2000" b="1" dirty="0" smtClean="0"/>
          </a:p>
          <a:p>
            <a:endParaRPr lang="de-CH" sz="1800" b="1" dirty="0"/>
          </a:p>
          <a:p>
            <a:endParaRPr lang="de-CH" sz="2000" b="1" dirty="0" smtClean="0"/>
          </a:p>
          <a:p>
            <a:r>
              <a:rPr lang="de-CH" sz="2000" b="1" dirty="0" smtClean="0"/>
              <a:t>AURO-</a:t>
            </a:r>
            <a:r>
              <a:rPr lang="de-CH" sz="2000" b="1" dirty="0" err="1" smtClean="0"/>
              <a:t>SoFi</a:t>
            </a:r>
            <a:r>
              <a:rPr lang="de-CH" sz="2000" b="1" dirty="0" smtClean="0"/>
              <a:t> (</a:t>
            </a:r>
            <a:r>
              <a:rPr lang="de-CH" sz="2000" b="1" dirty="0" err="1" smtClean="0"/>
              <a:t>Automatic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rolling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source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finding</a:t>
            </a:r>
            <a:r>
              <a:rPr lang="de-CH" sz="2000" b="1" dirty="0" smtClean="0"/>
              <a:t>)</a:t>
            </a:r>
          </a:p>
          <a:p>
            <a:endParaRPr lang="de-CH" sz="2000" dirty="0"/>
          </a:p>
          <a:p>
            <a:r>
              <a:rPr lang="de-CH" sz="1800" dirty="0" err="1" smtClean="0"/>
              <a:t>Perform</a:t>
            </a:r>
            <a:r>
              <a:rPr lang="de-CH" sz="1800" dirty="0" smtClean="0"/>
              <a:t> </a:t>
            </a:r>
            <a:r>
              <a:rPr lang="de-CH" sz="1800" dirty="0" err="1" smtClean="0"/>
              <a:t>source</a:t>
            </a:r>
            <a:r>
              <a:rPr lang="de-CH" sz="1800" dirty="0" smtClean="0"/>
              <a:t> </a:t>
            </a:r>
            <a:r>
              <a:rPr lang="de-CH" sz="1800" dirty="0" err="1" smtClean="0"/>
              <a:t>apportionment</a:t>
            </a:r>
            <a:r>
              <a:rPr lang="de-CH" sz="1800" dirty="0" smtClean="0"/>
              <a:t> </a:t>
            </a:r>
            <a:r>
              <a:rPr lang="de-CH" sz="1800" dirty="0" err="1" smtClean="0"/>
              <a:t>with</a:t>
            </a:r>
            <a:r>
              <a:rPr lang="de-CH" sz="1800" dirty="0" smtClean="0"/>
              <a:t> ME-2 </a:t>
            </a:r>
            <a:r>
              <a:rPr lang="de-CH" sz="1800" dirty="0" err="1" smtClean="0"/>
              <a:t>over</a:t>
            </a:r>
            <a:r>
              <a:rPr lang="de-CH" sz="1800" dirty="0" smtClean="0"/>
              <a:t> 1-2 </a:t>
            </a:r>
            <a:r>
              <a:rPr lang="de-CH" sz="1800" dirty="0" err="1" smtClean="0"/>
              <a:t>months</a:t>
            </a:r>
            <a:r>
              <a:rPr lang="de-CH" sz="1800" dirty="0" smtClean="0"/>
              <a:t> </a:t>
            </a:r>
            <a:r>
              <a:rPr lang="de-CH" sz="1800" dirty="0" err="1" smtClean="0"/>
              <a:t>periods</a:t>
            </a:r>
            <a:r>
              <a:rPr lang="de-CH" sz="1800" dirty="0" smtClean="0"/>
              <a:t> </a:t>
            </a:r>
            <a:r>
              <a:rPr lang="de-CH" sz="1800" dirty="0" err="1" smtClean="0"/>
              <a:t>and</a:t>
            </a:r>
            <a:r>
              <a:rPr lang="de-CH" sz="1800" dirty="0"/>
              <a:t> </a:t>
            </a:r>
            <a:r>
              <a:rPr lang="de-CH" sz="1800" dirty="0" smtClean="0"/>
              <a:t>roll </a:t>
            </a:r>
            <a:r>
              <a:rPr lang="de-CH" sz="1800" dirty="0" err="1" smtClean="0"/>
              <a:t>this</a:t>
            </a:r>
            <a:r>
              <a:rPr lang="de-CH" sz="1800" dirty="0" smtClean="0"/>
              <a:t> </a:t>
            </a:r>
            <a:r>
              <a:rPr lang="de-CH" sz="1800" dirty="0" err="1" smtClean="0"/>
              <a:t>window</a:t>
            </a:r>
            <a:r>
              <a:rPr lang="de-CH" sz="1800" dirty="0" smtClean="0"/>
              <a:t> </a:t>
            </a:r>
            <a:r>
              <a:rPr lang="de-CH" sz="1800" dirty="0" err="1" smtClean="0"/>
              <a:t>with</a:t>
            </a:r>
            <a:r>
              <a:rPr lang="de-CH" sz="1800" dirty="0" smtClean="0"/>
              <a:t> a </a:t>
            </a:r>
            <a:r>
              <a:rPr lang="de-CH" sz="1800" dirty="0" err="1" smtClean="0"/>
              <a:t>step</a:t>
            </a:r>
            <a:r>
              <a:rPr lang="de-CH" sz="1800" dirty="0" smtClean="0"/>
              <a:t> </a:t>
            </a:r>
            <a:r>
              <a:rPr lang="de-CH" sz="1800" dirty="0" err="1" smtClean="0"/>
              <a:t>of</a:t>
            </a:r>
            <a:r>
              <a:rPr lang="de-CH" sz="1800" dirty="0" smtClean="0"/>
              <a:t> e.g. </a:t>
            </a:r>
            <a:r>
              <a:rPr lang="de-CH" sz="1800" dirty="0" err="1" smtClean="0"/>
              <a:t>one</a:t>
            </a:r>
            <a:r>
              <a:rPr lang="de-CH" sz="1800" dirty="0" smtClean="0"/>
              <a:t> </a:t>
            </a:r>
            <a:r>
              <a:rPr lang="de-CH" sz="1800" dirty="0" err="1" smtClean="0"/>
              <a:t>day</a:t>
            </a:r>
            <a:r>
              <a:rPr lang="de-CH" sz="1800" dirty="0" smtClean="0"/>
              <a:t> </a:t>
            </a:r>
            <a:r>
              <a:rPr lang="de-CH" sz="1800" dirty="0" err="1" smtClean="0"/>
              <a:t>around</a:t>
            </a:r>
            <a:r>
              <a:rPr lang="de-CH" sz="1800" dirty="0" smtClean="0"/>
              <a:t> </a:t>
            </a:r>
            <a:r>
              <a:rPr lang="de-CH" sz="1800" dirty="0" err="1" smtClean="0"/>
              <a:t>the</a:t>
            </a:r>
            <a:r>
              <a:rPr lang="de-CH" sz="1800" dirty="0" smtClean="0"/>
              <a:t> </a:t>
            </a:r>
            <a:r>
              <a:rPr lang="de-CH" sz="1800" dirty="0" err="1" smtClean="0"/>
              <a:t>year</a:t>
            </a:r>
            <a:r>
              <a:rPr lang="de-CH" sz="1800" dirty="0" smtClean="0"/>
              <a:t> </a:t>
            </a:r>
            <a:r>
              <a:rPr lang="de-CH" sz="1800" dirty="0" err="1" smtClean="0"/>
              <a:t>or</a:t>
            </a:r>
            <a:r>
              <a:rPr lang="de-CH" sz="1800" dirty="0" smtClean="0"/>
              <a:t> </a:t>
            </a:r>
            <a:r>
              <a:rPr lang="de-CH" sz="1800" dirty="0" err="1" smtClean="0"/>
              <a:t>around</a:t>
            </a:r>
            <a:r>
              <a:rPr lang="de-CH" sz="1800" dirty="0" smtClean="0"/>
              <a:t> </a:t>
            </a:r>
            <a:r>
              <a:rPr lang="de-CH" sz="1800" dirty="0" err="1" smtClean="0"/>
              <a:t>daily</a:t>
            </a:r>
            <a:r>
              <a:rPr lang="de-CH" sz="1800" dirty="0" smtClean="0"/>
              <a:t> </a:t>
            </a:r>
            <a:r>
              <a:rPr lang="de-CH" sz="1800" dirty="0" err="1" smtClean="0"/>
              <a:t>temperature</a:t>
            </a:r>
            <a:r>
              <a:rPr lang="de-CH" sz="1800" dirty="0" smtClean="0"/>
              <a:t> </a:t>
            </a:r>
            <a:r>
              <a:rPr lang="de-CH" sz="1800" dirty="0" err="1" smtClean="0"/>
              <a:t>sorted</a:t>
            </a:r>
            <a:r>
              <a:rPr lang="de-CH" sz="1800" dirty="0" smtClean="0"/>
              <a:t> </a:t>
            </a:r>
            <a:r>
              <a:rPr lang="de-CH" sz="1800" dirty="0" err="1" smtClean="0"/>
              <a:t>data</a:t>
            </a:r>
            <a:r>
              <a:rPr lang="de-CH" sz="1800" dirty="0" smtClean="0"/>
              <a:t>. PMF/ME-2 </a:t>
            </a:r>
            <a:r>
              <a:rPr lang="de-CH" sz="1800" dirty="0" err="1" smtClean="0"/>
              <a:t>over</a:t>
            </a:r>
            <a:r>
              <a:rPr lang="de-CH" sz="1800" dirty="0" smtClean="0"/>
              <a:t> </a:t>
            </a:r>
            <a:r>
              <a:rPr lang="de-CH" sz="1800" dirty="0" err="1" smtClean="0"/>
              <a:t>the</a:t>
            </a:r>
            <a:r>
              <a:rPr lang="de-CH" sz="1800" dirty="0" smtClean="0"/>
              <a:t> </a:t>
            </a:r>
            <a:r>
              <a:rPr lang="de-CH" sz="1800" dirty="0" err="1" smtClean="0"/>
              <a:t>whole</a:t>
            </a:r>
            <a:r>
              <a:rPr lang="de-CH" sz="1800" dirty="0" smtClean="0"/>
              <a:t> </a:t>
            </a:r>
            <a:r>
              <a:rPr lang="de-CH" sz="1800" dirty="0" err="1" smtClean="0"/>
              <a:t>year</a:t>
            </a:r>
            <a:r>
              <a:rPr lang="de-CH" sz="1800" dirty="0" smtClean="0"/>
              <a:t> </a:t>
            </a:r>
            <a:r>
              <a:rPr lang="de-CH" sz="1800" dirty="0" err="1" smtClean="0"/>
              <a:t>clearly</a:t>
            </a:r>
            <a:r>
              <a:rPr lang="de-CH" sz="1800" dirty="0" smtClean="0"/>
              <a:t> </a:t>
            </a:r>
            <a:r>
              <a:rPr lang="de-CH" sz="1800" dirty="0" err="1" smtClean="0"/>
              <a:t>have</a:t>
            </a:r>
            <a:r>
              <a:rPr lang="de-CH" sz="1800" dirty="0" smtClean="0"/>
              <a:t> </a:t>
            </a:r>
            <a:r>
              <a:rPr lang="de-CH" sz="1800" dirty="0" err="1" smtClean="0"/>
              <a:t>limitations</a:t>
            </a:r>
            <a:r>
              <a:rPr lang="de-CH" sz="1800" dirty="0" smtClean="0"/>
              <a:t> </a:t>
            </a:r>
            <a:r>
              <a:rPr lang="de-CH" sz="1800" dirty="0" err="1" smtClean="0"/>
              <a:t>because</a:t>
            </a:r>
            <a:r>
              <a:rPr lang="de-CH" sz="1800" dirty="0" smtClean="0"/>
              <a:t> different SOAs do not </a:t>
            </a:r>
            <a:r>
              <a:rPr lang="de-CH" sz="1800" dirty="0" err="1" smtClean="0"/>
              <a:t>unmix</a:t>
            </a:r>
            <a:r>
              <a:rPr lang="de-CH" sz="1800" dirty="0" smtClean="0"/>
              <a:t> </a:t>
            </a:r>
            <a:r>
              <a:rPr lang="de-CH" sz="1800" dirty="0" err="1" smtClean="0"/>
              <a:t>easily</a:t>
            </a:r>
            <a:r>
              <a:rPr lang="de-CH" sz="1800" dirty="0" smtClean="0"/>
              <a:t>. </a:t>
            </a:r>
          </a:p>
          <a:p>
            <a:endParaRPr lang="de-CH" sz="1800" dirty="0"/>
          </a:p>
          <a:p>
            <a:r>
              <a:rPr lang="de-CH" sz="1800" dirty="0" err="1" smtClean="0"/>
              <a:t>One</a:t>
            </a:r>
            <a:r>
              <a:rPr lang="de-CH" sz="1800" dirty="0" smtClean="0"/>
              <a:t> </a:t>
            </a:r>
            <a:r>
              <a:rPr lang="de-CH" sz="1800" dirty="0" err="1" smtClean="0"/>
              <a:t>performs</a:t>
            </a:r>
            <a:r>
              <a:rPr lang="de-CH" sz="1800" dirty="0" smtClean="0"/>
              <a:t> </a:t>
            </a:r>
            <a:r>
              <a:rPr lang="de-CH" sz="1800" dirty="0" err="1" smtClean="0"/>
              <a:t>for</a:t>
            </a:r>
            <a:r>
              <a:rPr lang="de-CH" sz="1800" dirty="0" smtClean="0"/>
              <a:t> </a:t>
            </a:r>
            <a:r>
              <a:rPr lang="de-CH" sz="1800" dirty="0" err="1" smtClean="0"/>
              <a:t>each</a:t>
            </a:r>
            <a:r>
              <a:rPr lang="de-CH" sz="1800" dirty="0" smtClean="0"/>
              <a:t> time </a:t>
            </a:r>
            <a:r>
              <a:rPr lang="de-CH" sz="1800" dirty="0" err="1" smtClean="0"/>
              <a:t>window</a:t>
            </a:r>
            <a:r>
              <a:rPr lang="de-CH" sz="1800" dirty="0" smtClean="0"/>
              <a:t> </a:t>
            </a:r>
            <a:r>
              <a:rPr lang="de-CH" sz="1800" dirty="0" err="1" smtClean="0"/>
              <a:t>around</a:t>
            </a:r>
            <a:r>
              <a:rPr lang="de-CH" sz="1800" dirty="0" smtClean="0"/>
              <a:t> 100 ME-2 </a:t>
            </a:r>
            <a:r>
              <a:rPr lang="de-CH" sz="1800" dirty="0" err="1" smtClean="0"/>
              <a:t>runs</a:t>
            </a:r>
            <a:r>
              <a:rPr lang="de-CH" sz="1800" dirty="0" smtClean="0"/>
              <a:t> </a:t>
            </a:r>
            <a:r>
              <a:rPr lang="de-CH" sz="1800" dirty="0" err="1" smtClean="0"/>
              <a:t>with</a:t>
            </a:r>
            <a:r>
              <a:rPr lang="de-CH" sz="1800" dirty="0" smtClean="0"/>
              <a:t> different </a:t>
            </a:r>
            <a:r>
              <a:rPr lang="de-CH" sz="1800" dirty="0" err="1" smtClean="0"/>
              <a:t>constraints</a:t>
            </a:r>
            <a:r>
              <a:rPr lang="de-CH" sz="1800" dirty="0" smtClean="0"/>
              <a:t> (e.g. </a:t>
            </a:r>
            <a:r>
              <a:rPr lang="de-CH" sz="1800" dirty="0" err="1" smtClean="0"/>
              <a:t>fixing</a:t>
            </a:r>
            <a:r>
              <a:rPr lang="de-CH" sz="1800" dirty="0" smtClean="0"/>
              <a:t> a </a:t>
            </a:r>
            <a:r>
              <a:rPr lang="de-CH" sz="1800" dirty="0" err="1" smtClean="0"/>
              <a:t>traffic</a:t>
            </a:r>
            <a:r>
              <a:rPr lang="de-CH" sz="1800" dirty="0" smtClean="0"/>
              <a:t> </a:t>
            </a:r>
            <a:r>
              <a:rPr lang="de-CH" sz="1800" dirty="0" err="1" smtClean="0"/>
              <a:t>organic</a:t>
            </a:r>
            <a:r>
              <a:rPr lang="de-CH" sz="1800" dirty="0" smtClean="0"/>
              <a:t> </a:t>
            </a:r>
            <a:r>
              <a:rPr lang="de-CH" sz="1800" dirty="0" err="1" smtClean="0"/>
              <a:t>aerosol</a:t>
            </a:r>
            <a:r>
              <a:rPr lang="de-CH" sz="1800" dirty="0" smtClean="0"/>
              <a:t> </a:t>
            </a:r>
            <a:r>
              <a:rPr lang="de-CH" sz="1800" dirty="0" err="1" smtClean="0"/>
              <a:t>factor</a:t>
            </a:r>
            <a:r>
              <a:rPr lang="de-CH" sz="1800" dirty="0" smtClean="0"/>
              <a:t> at different </a:t>
            </a:r>
            <a:r>
              <a:rPr lang="de-CH" sz="1800" dirty="0" err="1" smtClean="0"/>
              <a:t>degrees</a:t>
            </a:r>
            <a:r>
              <a:rPr lang="de-CH" sz="1800" dirty="0" smtClean="0"/>
              <a:t>) </a:t>
            </a:r>
            <a:r>
              <a:rPr lang="de-CH" sz="1800" dirty="0" err="1" smtClean="0"/>
              <a:t>and</a:t>
            </a:r>
            <a:r>
              <a:rPr lang="de-CH" sz="1800" dirty="0" smtClean="0"/>
              <a:t> </a:t>
            </a:r>
            <a:r>
              <a:rPr lang="de-CH" sz="1800" dirty="0" err="1" smtClean="0"/>
              <a:t>chooses</a:t>
            </a:r>
            <a:r>
              <a:rPr lang="de-CH" sz="1800" dirty="0" smtClean="0"/>
              <a:t> </a:t>
            </a:r>
            <a:r>
              <a:rPr lang="de-CH" sz="1800" dirty="0" err="1" smtClean="0"/>
              <a:t>the</a:t>
            </a:r>
            <a:r>
              <a:rPr lang="de-CH" sz="1800" dirty="0" smtClean="0"/>
              <a:t> </a:t>
            </a:r>
            <a:r>
              <a:rPr lang="de-CH" sz="1800" dirty="0" err="1" smtClean="0"/>
              <a:t>best</a:t>
            </a:r>
            <a:r>
              <a:rPr lang="de-CH" sz="1800" dirty="0" smtClean="0"/>
              <a:t> </a:t>
            </a:r>
            <a:r>
              <a:rPr lang="de-CH" sz="1800" dirty="0" err="1" smtClean="0"/>
              <a:t>solutions</a:t>
            </a:r>
            <a:r>
              <a:rPr lang="de-CH" sz="1800" dirty="0" smtClean="0"/>
              <a:t> </a:t>
            </a:r>
            <a:r>
              <a:rPr lang="de-CH" sz="1800" dirty="0" err="1" smtClean="0"/>
              <a:t>according</a:t>
            </a:r>
            <a:r>
              <a:rPr lang="de-CH" sz="1800" dirty="0" smtClean="0"/>
              <a:t> </a:t>
            </a:r>
            <a:r>
              <a:rPr lang="de-CH" sz="1800" dirty="0" err="1" smtClean="0"/>
              <a:t>to</a:t>
            </a:r>
            <a:r>
              <a:rPr lang="de-CH" sz="1800" dirty="0" smtClean="0"/>
              <a:t> </a:t>
            </a:r>
            <a:r>
              <a:rPr lang="de-CH" sz="1800" dirty="0" err="1" smtClean="0"/>
              <a:t>chosen</a:t>
            </a:r>
            <a:r>
              <a:rPr lang="de-CH" sz="1800" dirty="0" smtClean="0"/>
              <a:t> </a:t>
            </a:r>
            <a:r>
              <a:rPr lang="de-CH" sz="1800" dirty="0" err="1" smtClean="0"/>
              <a:t>criteria</a:t>
            </a:r>
            <a:r>
              <a:rPr lang="de-CH" sz="1800" dirty="0" smtClean="0"/>
              <a:t> (e.g. </a:t>
            </a:r>
            <a:r>
              <a:rPr lang="de-CH" sz="1800" dirty="0" err="1" smtClean="0"/>
              <a:t>cooking</a:t>
            </a:r>
            <a:r>
              <a:rPr lang="de-CH" sz="1800" dirty="0" smtClean="0"/>
              <a:t> </a:t>
            </a:r>
            <a:r>
              <a:rPr lang="de-CH" sz="1800" dirty="0" err="1" smtClean="0"/>
              <a:t>peak</a:t>
            </a:r>
            <a:r>
              <a:rPr lang="de-CH" sz="1800" dirty="0" smtClean="0"/>
              <a:t> at </a:t>
            </a:r>
            <a:r>
              <a:rPr lang="de-CH" sz="1800" dirty="0" err="1" smtClean="0"/>
              <a:t>noon</a:t>
            </a:r>
            <a:r>
              <a:rPr lang="de-CH" sz="1800" dirty="0" smtClean="0"/>
              <a:t>, </a:t>
            </a:r>
            <a:r>
              <a:rPr lang="de-CH" sz="1800" dirty="0" err="1" smtClean="0"/>
              <a:t>correlations</a:t>
            </a:r>
            <a:r>
              <a:rPr lang="de-CH" sz="1800" dirty="0" smtClean="0"/>
              <a:t> </a:t>
            </a:r>
            <a:r>
              <a:rPr lang="de-CH" sz="1800" dirty="0" err="1" smtClean="0"/>
              <a:t>of</a:t>
            </a:r>
            <a:r>
              <a:rPr lang="de-CH" sz="1800" dirty="0" smtClean="0"/>
              <a:t> </a:t>
            </a:r>
            <a:r>
              <a:rPr lang="de-CH" sz="1800" dirty="0" err="1" smtClean="0"/>
              <a:t>traffic</a:t>
            </a:r>
            <a:r>
              <a:rPr lang="de-CH" sz="1800" dirty="0" smtClean="0"/>
              <a:t> </a:t>
            </a:r>
            <a:r>
              <a:rPr lang="de-CH" sz="1800" dirty="0" err="1" smtClean="0"/>
              <a:t>organics</a:t>
            </a:r>
            <a:r>
              <a:rPr lang="de-CH" sz="1800" dirty="0" smtClean="0"/>
              <a:t> </a:t>
            </a:r>
            <a:r>
              <a:rPr lang="de-CH" sz="1800" dirty="0" err="1" smtClean="0"/>
              <a:t>with</a:t>
            </a:r>
            <a:r>
              <a:rPr lang="de-CH" sz="1800" dirty="0" smtClean="0"/>
              <a:t> </a:t>
            </a:r>
            <a:r>
              <a:rPr lang="de-CH" sz="1800" dirty="0" err="1" smtClean="0"/>
              <a:t>NOx</a:t>
            </a:r>
            <a:r>
              <a:rPr lang="de-CH" sz="1800" dirty="0" smtClean="0"/>
              <a:t>) </a:t>
            </a:r>
          </a:p>
          <a:p>
            <a:endParaRPr lang="de-CH" sz="1800" dirty="0"/>
          </a:p>
          <a:p>
            <a:r>
              <a:rPr lang="de-CH" sz="1800" dirty="0" err="1" smtClean="0"/>
              <a:t>One</a:t>
            </a:r>
            <a:r>
              <a:rPr lang="de-CH" sz="1800" dirty="0" smtClean="0"/>
              <a:t> </a:t>
            </a:r>
            <a:r>
              <a:rPr lang="de-CH" sz="1800" dirty="0" err="1" smtClean="0"/>
              <a:t>keeps</a:t>
            </a:r>
            <a:r>
              <a:rPr lang="de-CH" sz="1800" dirty="0" smtClean="0"/>
              <a:t> </a:t>
            </a:r>
            <a:r>
              <a:rPr lang="de-CH" sz="1800" dirty="0" err="1" smtClean="0"/>
              <a:t>several</a:t>
            </a:r>
            <a:r>
              <a:rPr lang="de-CH" sz="1800" dirty="0" smtClean="0"/>
              <a:t> </a:t>
            </a:r>
            <a:r>
              <a:rPr lang="de-CH" sz="1800" dirty="0" err="1" smtClean="0"/>
              <a:t>results</a:t>
            </a:r>
            <a:r>
              <a:rPr lang="de-CH" sz="1800" dirty="0" smtClean="0"/>
              <a:t> </a:t>
            </a:r>
            <a:r>
              <a:rPr lang="de-CH" sz="1800" dirty="0" err="1" smtClean="0"/>
              <a:t>for</a:t>
            </a:r>
            <a:r>
              <a:rPr lang="de-CH" sz="1800" dirty="0" smtClean="0"/>
              <a:t> </a:t>
            </a:r>
            <a:r>
              <a:rPr lang="de-CH" sz="1800" dirty="0" err="1" smtClean="0"/>
              <a:t>the</a:t>
            </a:r>
            <a:r>
              <a:rPr lang="de-CH" sz="1800" dirty="0" smtClean="0"/>
              <a:t> same </a:t>
            </a:r>
            <a:r>
              <a:rPr lang="de-CH" sz="1800" dirty="0" err="1" smtClean="0"/>
              <a:t>day</a:t>
            </a:r>
            <a:r>
              <a:rPr lang="de-CH" sz="1800" dirty="0" smtClean="0"/>
              <a:t> </a:t>
            </a:r>
            <a:r>
              <a:rPr lang="de-CH" sz="1800" dirty="0" err="1" smtClean="0"/>
              <a:t>which</a:t>
            </a:r>
            <a:r>
              <a:rPr lang="de-CH" sz="1800" dirty="0" smtClean="0"/>
              <a:t> </a:t>
            </a:r>
            <a:r>
              <a:rPr lang="de-CH" sz="1800" dirty="0" err="1" smtClean="0"/>
              <a:t>allows</a:t>
            </a:r>
            <a:r>
              <a:rPr lang="de-CH" sz="1800" dirty="0" smtClean="0"/>
              <a:t> </a:t>
            </a:r>
            <a:r>
              <a:rPr lang="de-CH" sz="1800" dirty="0" err="1" smtClean="0"/>
              <a:t>to</a:t>
            </a:r>
            <a:r>
              <a:rPr lang="de-CH" sz="1800" dirty="0" smtClean="0"/>
              <a:t> </a:t>
            </a:r>
            <a:r>
              <a:rPr lang="de-CH" sz="1800" dirty="0" err="1" smtClean="0"/>
              <a:t>assess</a:t>
            </a:r>
            <a:r>
              <a:rPr lang="de-CH" sz="1800" dirty="0" smtClean="0"/>
              <a:t> </a:t>
            </a:r>
            <a:r>
              <a:rPr lang="de-CH" sz="1800" dirty="0" err="1" smtClean="0"/>
              <a:t>the</a:t>
            </a:r>
            <a:r>
              <a:rPr lang="de-CH" sz="1800" dirty="0" smtClean="0"/>
              <a:t> </a:t>
            </a:r>
            <a:r>
              <a:rPr lang="de-CH" sz="1800" dirty="0" err="1" smtClean="0"/>
              <a:t>uncertainty</a:t>
            </a:r>
            <a:r>
              <a:rPr lang="de-CH" sz="2000" dirty="0" smtClean="0"/>
              <a:t>.</a:t>
            </a:r>
            <a:endParaRPr lang="de-CH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FULL YEAR </a:t>
            </a:r>
            <a:r>
              <a:rPr lang="de-CH" dirty="0" err="1" smtClean="0"/>
              <a:t>datasets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597B-A58C-461D-A54D-129D37FE4F92}" type="datetime1">
              <a:rPr lang="de-DE" smtClean="0">
                <a:solidFill>
                  <a:srgbClr val="000000"/>
                </a:solidFill>
              </a:rPr>
              <a:pPr/>
              <a:t>05.05.2015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PSI,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Seite </a:t>
            </a:r>
            <a:fld id="{E087F574-617E-4806-BA9F-54B3AC4947C6}" type="slidenum">
              <a:rPr lang="de-DE" smtClean="0">
                <a:solidFill>
                  <a:srgbClr val="000000"/>
                </a:solidFill>
              </a:rPr>
              <a:pPr/>
              <a:t>15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449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449128" y="4293096"/>
            <a:ext cx="8147992" cy="1035968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Modelled HOA and BBOA factors were constrained using “reference” profiles obtained from PMF analysis of the winter</a:t>
            </a:r>
            <a:r>
              <a:rPr lang="en-US" sz="1600" kern="12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kern="120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Magadino</a:t>
            </a:r>
            <a:r>
              <a:rPr lang="en-US" sz="16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data, within a-value range [0, 0.5]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Local factor was constrained using a LOA profile form PMF</a:t>
            </a:r>
            <a:r>
              <a:rPr lang="en-US" sz="1600" kern="1200" dirty="0" smtClean="0">
                <a:solidFill>
                  <a:schemeClr val="dk1"/>
                </a:solidFill>
              </a:rPr>
              <a:t> run on the summer data, </a:t>
            </a:r>
            <a:r>
              <a:rPr lang="en-US" sz="1600" kern="1200" dirty="0">
                <a:solidFill>
                  <a:schemeClr val="dk1"/>
                </a:solidFill>
              </a:rPr>
              <a:t>a-value range [0, </a:t>
            </a:r>
            <a:r>
              <a:rPr lang="en-US" sz="1600" kern="1200" dirty="0" smtClean="0">
                <a:solidFill>
                  <a:schemeClr val="dk1"/>
                </a:solidFill>
              </a:rPr>
              <a:t>0.5]</a:t>
            </a:r>
            <a:endParaRPr lang="en-US" sz="1600" kern="1200" dirty="0">
              <a:solidFill>
                <a:schemeClr val="dk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8" y="4253357"/>
            <a:ext cx="8810632" cy="2629539"/>
          </a:xfrm>
          <a:prstGeom prst="rect">
            <a:avLst/>
          </a:prstGeom>
        </p:spPr>
      </p:pic>
      <p:sp>
        <p:nvSpPr>
          <p:cNvPr id="1229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001000" y="6659563"/>
            <a:ext cx="8382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9pPr>
          </a:lstStyle>
          <a:p>
            <a:fld id="{C6D954B4-3E34-4DF6-9951-092CBE3DD9A8}" type="slidenum">
              <a:rPr lang="de-DE" sz="1000" smtClean="0">
                <a:solidFill>
                  <a:srgbClr val="000000"/>
                </a:solidFill>
                <a:latin typeface="Arial Narrow" pitchFamily="34" charset="0"/>
              </a:rPr>
              <a:pPr/>
              <a:t>16</a:t>
            </a:fld>
            <a:endParaRPr lang="de-DE" sz="1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3" name="Title 12"/>
          <p:cNvSpPr txBox="1">
            <a:spLocks noGrp="1"/>
          </p:cNvSpPr>
          <p:nvPr>
            <p:ph type="title"/>
          </p:nvPr>
        </p:nvSpPr>
        <p:spPr>
          <a:xfrm>
            <a:off x="204052" y="695235"/>
            <a:ext cx="89399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Yearly cycle of </a:t>
            </a:r>
            <a:r>
              <a:rPr lang="en-US" sz="2800" dirty="0"/>
              <a:t>OA </a:t>
            </a:r>
            <a:r>
              <a:rPr lang="en-US" sz="2800" dirty="0" smtClean="0"/>
              <a:t>and BC </a:t>
            </a:r>
            <a:r>
              <a:rPr lang="en-US" sz="2800" dirty="0" smtClean="0"/>
              <a:t>sources (</a:t>
            </a:r>
            <a:r>
              <a:rPr lang="en-US" sz="2800" dirty="0" err="1" smtClean="0"/>
              <a:t>Aethalometer</a:t>
            </a:r>
            <a:r>
              <a:rPr lang="en-US" sz="2800" dirty="0" smtClean="0"/>
              <a:t>) in </a:t>
            </a:r>
            <a:r>
              <a:rPr lang="en-US" sz="2800" dirty="0" err="1" smtClean="0"/>
              <a:t>Magadino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122"/>
            <a:ext cx="8792472" cy="321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083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b="1" dirty="0" smtClean="0"/>
              <a:t>FIRST OVERVIEW SOURCE APPORTIONMENT PAPER: </a:t>
            </a:r>
            <a:r>
              <a:rPr lang="de-CH" sz="2400" b="1" dirty="0" err="1" smtClean="0"/>
              <a:t>submission</a:t>
            </a:r>
            <a:r>
              <a:rPr lang="de-CH" sz="2400" b="1" dirty="0" smtClean="0"/>
              <a:t> mid-2016 </a:t>
            </a:r>
            <a:r>
              <a:rPr lang="de-CH" sz="2400" b="1" dirty="0" err="1" smtClean="0"/>
              <a:t>to</a:t>
            </a:r>
            <a:r>
              <a:rPr lang="de-CH" sz="2400" b="1" dirty="0" smtClean="0"/>
              <a:t> end 2016 (</a:t>
            </a:r>
            <a:r>
              <a:rPr lang="de-CH" sz="2400" b="1" dirty="0" err="1" smtClean="0"/>
              <a:t>optimistic</a:t>
            </a:r>
            <a:r>
              <a:rPr lang="de-CH" sz="2400" b="1" dirty="0" smtClean="0"/>
              <a:t>)</a:t>
            </a:r>
          </a:p>
          <a:p>
            <a:endParaRPr lang="de-CH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b="1" dirty="0" err="1" smtClean="0"/>
              <a:t>Another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phase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of</a:t>
            </a:r>
            <a:r>
              <a:rPr lang="de-CH" sz="2400" b="1" dirty="0" smtClean="0"/>
              <a:t> EURODELTA </a:t>
            </a:r>
            <a:r>
              <a:rPr lang="de-CH" sz="2400" b="1" dirty="0" err="1" smtClean="0"/>
              <a:t>or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similar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model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evaluation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exercises</a:t>
            </a:r>
            <a:r>
              <a:rPr lang="de-CH" sz="2400" b="1" dirty="0" smtClean="0"/>
              <a:t>. </a:t>
            </a:r>
            <a:r>
              <a:rPr lang="de-CH" sz="2400" b="1" dirty="0" err="1" smtClean="0"/>
              <a:t>Important</a:t>
            </a:r>
            <a:r>
              <a:rPr lang="de-CH" sz="2400" b="1" dirty="0" smtClean="0"/>
              <a:t>: </a:t>
            </a:r>
            <a:r>
              <a:rPr lang="de-CH" sz="2400" b="1" dirty="0" err="1" smtClean="0"/>
              <a:t>Opportunity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for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development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and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assessment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of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Volatility</a:t>
            </a:r>
            <a:r>
              <a:rPr lang="de-CH" sz="2400" b="1" dirty="0" smtClean="0"/>
              <a:t> Basis Set </a:t>
            </a:r>
            <a:r>
              <a:rPr lang="de-CH" sz="2400" b="1" dirty="0" err="1" smtClean="0"/>
              <a:t>or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other</a:t>
            </a:r>
            <a:r>
              <a:rPr lang="de-CH" sz="2400" b="1" dirty="0"/>
              <a:t> </a:t>
            </a:r>
            <a:r>
              <a:rPr lang="de-CH" sz="2400" b="1" dirty="0" smtClean="0"/>
              <a:t>modern </a:t>
            </a:r>
            <a:r>
              <a:rPr lang="de-CH" sz="2400" b="1" dirty="0" err="1" smtClean="0"/>
              <a:t>schemes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for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organic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aerosols</a:t>
            </a:r>
            <a:endParaRPr lang="de-CH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b="1" dirty="0" smtClean="0"/>
              <a:t>Also </a:t>
            </a:r>
            <a:r>
              <a:rPr lang="de-CH" sz="2400" b="1" dirty="0" err="1" smtClean="0"/>
              <a:t>more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coordinated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future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measurements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within</a:t>
            </a:r>
            <a:r>
              <a:rPr lang="de-CH" sz="2400" b="1" dirty="0" smtClean="0"/>
              <a:t> ACTRIS 2 </a:t>
            </a:r>
            <a:r>
              <a:rPr lang="de-CH" sz="2400" b="1" dirty="0" err="1" smtClean="0"/>
              <a:t>and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hopefully</a:t>
            </a:r>
            <a:r>
              <a:rPr lang="de-CH" sz="2400" b="1" dirty="0" smtClean="0"/>
              <a:t> COST </a:t>
            </a:r>
            <a:r>
              <a:rPr lang="de-CH" sz="2400" b="1" dirty="0" err="1" smtClean="0"/>
              <a:t>action</a:t>
            </a:r>
            <a:endParaRPr lang="de-CH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b="1" dirty="0" err="1" smtClean="0"/>
              <a:t>Combination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with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equivalent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black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carbon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measurements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would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be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very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useful</a:t>
            </a:r>
            <a:r>
              <a:rPr lang="de-CH" sz="2400" b="1" dirty="0" smtClean="0"/>
              <a:t> (</a:t>
            </a:r>
            <a:r>
              <a:rPr lang="de-CH" sz="2400" b="1" dirty="0" err="1" smtClean="0"/>
              <a:t>ideally</a:t>
            </a:r>
            <a:r>
              <a:rPr lang="de-CH" sz="2400" b="1" dirty="0" smtClean="0"/>
              <a:t> multi-</a:t>
            </a:r>
            <a:r>
              <a:rPr lang="de-CH" sz="2400" b="1" dirty="0" err="1" smtClean="0"/>
              <a:t>wavelength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to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distinguish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traffic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from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wood</a:t>
            </a:r>
            <a:r>
              <a:rPr lang="de-CH" sz="2400" b="1" dirty="0" smtClean="0"/>
              <a:t> </a:t>
            </a:r>
            <a:r>
              <a:rPr lang="de-CH" sz="2400" b="1" dirty="0" err="1" smtClean="0"/>
              <a:t>burning</a:t>
            </a:r>
            <a:r>
              <a:rPr lang="de-CH" sz="2400" b="1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FUTURE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597B-A58C-461D-A54D-129D37FE4F92}" type="datetime1">
              <a:rPr lang="de-DE" smtClean="0">
                <a:solidFill>
                  <a:srgbClr val="000000"/>
                </a:solidFill>
              </a:rPr>
              <a:pPr/>
              <a:t>05.05.2015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PSI,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Seite </a:t>
            </a:r>
            <a:fld id="{E087F574-617E-4806-BA9F-54B3AC4947C6}" type="slidenum">
              <a:rPr lang="de-DE" smtClean="0">
                <a:solidFill>
                  <a:srgbClr val="000000"/>
                </a:solidFill>
              </a:rPr>
              <a:pPr/>
              <a:t>17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997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800" b="1" dirty="0" smtClean="0"/>
              <a:t>COMBINATION OF THE ACSM </a:t>
            </a:r>
            <a:r>
              <a:rPr lang="de-CH" sz="2800" b="1" dirty="0" err="1" smtClean="0"/>
              <a:t>data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sets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with</a:t>
            </a:r>
            <a:r>
              <a:rPr lang="de-CH" sz="2800" b="1" dirty="0" smtClean="0"/>
              <a:t> off-</a:t>
            </a:r>
            <a:r>
              <a:rPr lang="de-CH" sz="2800" b="1" dirty="0" err="1" smtClean="0"/>
              <a:t>line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analyses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of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organic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markers</a:t>
            </a:r>
            <a:r>
              <a:rPr lang="de-CH" sz="2800" b="1" dirty="0" smtClean="0"/>
              <a:t>, off-</a:t>
            </a:r>
            <a:r>
              <a:rPr lang="de-CH" sz="2800" b="1" dirty="0" err="1" smtClean="0"/>
              <a:t>line</a:t>
            </a:r>
            <a:r>
              <a:rPr lang="de-CH" sz="2800" b="1" dirty="0" smtClean="0"/>
              <a:t> AMS </a:t>
            </a:r>
            <a:r>
              <a:rPr lang="de-CH" sz="2800" b="1" dirty="0" err="1" smtClean="0"/>
              <a:t>and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other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methods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over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full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years</a:t>
            </a:r>
            <a:r>
              <a:rPr lang="de-CH" sz="2800" b="1" dirty="0" smtClean="0"/>
              <a:t>. This </a:t>
            </a:r>
            <a:r>
              <a:rPr lang="de-CH" sz="2800" b="1" dirty="0" err="1" smtClean="0"/>
              <a:t>could</a:t>
            </a:r>
            <a:r>
              <a:rPr lang="de-CH" sz="2800" b="1" dirty="0" smtClean="0"/>
              <a:t> also </a:t>
            </a:r>
            <a:r>
              <a:rPr lang="de-CH" sz="2800" b="1" dirty="0" err="1" smtClean="0"/>
              <a:t>be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done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for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twin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sites</a:t>
            </a:r>
            <a:r>
              <a:rPr lang="de-CH" sz="2800" b="1" dirty="0" smtClean="0"/>
              <a:t> (rural/urban)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IDEAL FUTURE CAMPAIGN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597B-A58C-461D-A54D-129D37FE4F92}" type="datetime1">
              <a:rPr lang="de-DE" smtClean="0">
                <a:solidFill>
                  <a:srgbClr val="000000"/>
                </a:solidFill>
              </a:rPr>
              <a:pPr/>
              <a:t>05.05.2015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PSI,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Seite </a:t>
            </a:r>
            <a:fld id="{E087F574-617E-4806-BA9F-54B3AC4947C6}" type="slidenum">
              <a:rPr lang="de-DE" smtClean="0">
                <a:solidFill>
                  <a:srgbClr val="000000"/>
                </a:solidFill>
              </a:rPr>
              <a:pPr/>
              <a:t>18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1726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Combination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new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classic off-</a:t>
            </a:r>
            <a:r>
              <a:rPr lang="de-CH" dirty="0" err="1" smtClean="0"/>
              <a:t>line</a:t>
            </a:r>
            <a:r>
              <a:rPr lang="de-CH" dirty="0" smtClean="0"/>
              <a:t> </a:t>
            </a:r>
            <a:r>
              <a:rPr lang="de-CH" dirty="0" err="1" smtClean="0"/>
              <a:t>methods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8928" y="6374994"/>
            <a:ext cx="914400" cy="196850"/>
          </a:xfrm>
        </p:spPr>
        <p:txBody>
          <a:bodyPr/>
          <a:lstStyle/>
          <a:p>
            <a:fld id="{C181597B-A58C-461D-A54D-129D37FE4F92}" type="datetime1">
              <a:rPr lang="de-DE" smtClean="0">
                <a:solidFill>
                  <a:srgbClr val="000000"/>
                </a:solidFill>
              </a:rPr>
              <a:pPr/>
              <a:t>05.05.2015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0940" y="6374994"/>
            <a:ext cx="381000" cy="196850"/>
          </a:xfrm>
        </p:spPr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PSI,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35740" y="6374994"/>
            <a:ext cx="838200" cy="228600"/>
          </a:xfrm>
        </p:spPr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Seite </a:t>
            </a:r>
            <a:fld id="{E087F574-617E-4806-BA9F-54B3AC4947C6}" type="slidenum">
              <a:rPr lang="de-DE" smtClean="0">
                <a:solidFill>
                  <a:srgbClr val="000000"/>
                </a:solidFill>
              </a:rPr>
              <a:pPr/>
              <a:t>19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4" y="659208"/>
            <a:ext cx="906661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13287" y="3214916"/>
            <a:ext cx="846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0319" y="3452712"/>
            <a:ext cx="22690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+mj-lt"/>
              </a:rPr>
              <a:t>Sources of PM</a:t>
            </a:r>
            <a:r>
              <a:rPr lang="en-US" altLang="en-US" sz="2400" b="1" baseline="-25000" dirty="0" smtClean="0">
                <a:latin typeface="+mj-lt"/>
              </a:rPr>
              <a:t>2.5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7" b="59843"/>
          <a:stretch/>
        </p:blipFill>
        <p:spPr bwMode="auto">
          <a:xfrm>
            <a:off x="4895806" y="3380704"/>
            <a:ext cx="223200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343" y="4495849"/>
            <a:ext cx="202648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527" y="4495849"/>
            <a:ext cx="2218013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6" y="4495849"/>
            <a:ext cx="2200743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1" b="6111"/>
          <a:stretch/>
        </p:blipFill>
        <p:spPr bwMode="auto">
          <a:xfrm>
            <a:off x="6541039" y="3381857"/>
            <a:ext cx="2257425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4"/>
          <a:stretch/>
        </p:blipFill>
        <p:spPr bwMode="auto">
          <a:xfrm>
            <a:off x="2220558" y="4495849"/>
            <a:ext cx="2484009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313287" y="4388816"/>
            <a:ext cx="4067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"/>
          <p:cNvSpPr/>
          <p:nvPr/>
        </p:nvSpPr>
        <p:spPr>
          <a:xfrm>
            <a:off x="1878991" y="4108720"/>
            <a:ext cx="936104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spcBef>
                <a:spcPts val="450"/>
              </a:spcBef>
              <a:buClrTx/>
            </a:pPr>
            <a:r>
              <a:rPr lang="en-US" altLang="de-DE" sz="2000" b="1" dirty="0" smtClean="0">
                <a:latin typeface="+mj-lt"/>
                <a:sym typeface="Wingdings" pitchFamily="2" charset="2"/>
              </a:rPr>
              <a:t>North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849791" y="4388816"/>
            <a:ext cx="42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"/>
          <p:cNvSpPr/>
          <p:nvPr/>
        </p:nvSpPr>
        <p:spPr>
          <a:xfrm>
            <a:off x="6505739" y="4108720"/>
            <a:ext cx="936104" cy="3447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spcBef>
                <a:spcPts val="450"/>
              </a:spcBef>
              <a:buClrTx/>
            </a:pPr>
            <a:r>
              <a:rPr lang="en-US" altLang="de-DE" sz="2000" b="1" dirty="0" smtClean="0">
                <a:latin typeface="+mj-lt"/>
                <a:sym typeface="Wingdings" pitchFamily="2" charset="2"/>
              </a:rPr>
              <a:t>South</a:t>
            </a:r>
          </a:p>
        </p:txBody>
      </p:sp>
      <p:sp>
        <p:nvSpPr>
          <p:cNvPr id="20" name="Rechteck 1"/>
          <p:cNvSpPr/>
          <p:nvPr/>
        </p:nvSpPr>
        <p:spPr>
          <a:xfrm>
            <a:off x="-2413" y="7051236"/>
            <a:ext cx="8640960" cy="49116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450"/>
              </a:spcBef>
              <a:buClrTx/>
              <a:buFont typeface="Symbol" pitchFamily="18" charset="2"/>
              <a:buChar char="Þ"/>
            </a:pPr>
            <a:r>
              <a:rPr lang="en-US" altLang="de-DE" sz="1600" b="1" dirty="0" smtClean="0">
                <a:latin typeface="+mj-lt"/>
                <a:sym typeface="Wingdings" pitchFamily="2" charset="2"/>
              </a:rPr>
              <a:t>Contribution of primary anthropogenic sources is relatively low, dominated by the residential emissions from heating and cooking processes</a:t>
            </a:r>
          </a:p>
        </p:txBody>
      </p:sp>
      <p:sp>
        <p:nvSpPr>
          <p:cNvPr id="21" name="Pie 20"/>
          <p:cNvSpPr/>
          <p:nvPr/>
        </p:nvSpPr>
        <p:spPr>
          <a:xfrm rot="16594091">
            <a:off x="584871" y="5078436"/>
            <a:ext cx="1152000" cy="1152128"/>
          </a:xfrm>
          <a:prstGeom prst="pie">
            <a:avLst>
              <a:gd name="adj1" fmla="val 0"/>
              <a:gd name="adj2" fmla="val 5103041"/>
            </a:avLst>
          </a:prstGeom>
          <a:noFill/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Pie 21"/>
          <p:cNvSpPr/>
          <p:nvPr/>
        </p:nvSpPr>
        <p:spPr>
          <a:xfrm rot="16594091">
            <a:off x="2884843" y="5101321"/>
            <a:ext cx="1266581" cy="1269531"/>
          </a:xfrm>
          <a:prstGeom prst="pie">
            <a:avLst>
              <a:gd name="adj1" fmla="val 18531154"/>
              <a:gd name="adj2" fmla="val 5103041"/>
            </a:avLst>
          </a:prstGeom>
          <a:noFill/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Pie 22"/>
          <p:cNvSpPr/>
          <p:nvPr/>
        </p:nvSpPr>
        <p:spPr>
          <a:xfrm rot="16594091">
            <a:off x="5317429" y="5068206"/>
            <a:ext cx="1172849" cy="1169664"/>
          </a:xfrm>
          <a:prstGeom prst="pie">
            <a:avLst>
              <a:gd name="adj1" fmla="val 597028"/>
              <a:gd name="adj2" fmla="val 5103041"/>
            </a:avLst>
          </a:prstGeom>
          <a:noFill/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Pie 23"/>
          <p:cNvSpPr/>
          <p:nvPr/>
        </p:nvSpPr>
        <p:spPr>
          <a:xfrm rot="16594091">
            <a:off x="7549677" y="5101528"/>
            <a:ext cx="1172849" cy="1169664"/>
          </a:xfrm>
          <a:prstGeom prst="pie">
            <a:avLst>
              <a:gd name="adj1" fmla="val 1025703"/>
              <a:gd name="adj2" fmla="val 5103041"/>
            </a:avLst>
          </a:prstGeom>
          <a:noFill/>
          <a:ln w="5715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1176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ACSM </a:t>
            </a:r>
            <a:r>
              <a:rPr lang="de-CH" dirty="0" err="1" smtClean="0"/>
              <a:t>stations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597B-A58C-461D-A54D-129D37FE4F92}" type="datetime1">
              <a:rPr lang="de-DE" smtClean="0">
                <a:solidFill>
                  <a:srgbClr val="000000"/>
                </a:solidFill>
              </a:rPr>
              <a:pPr/>
              <a:t>06.05.2015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PSI,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Seite </a:t>
            </a:r>
            <a:fld id="{E087F574-617E-4806-BA9F-54B3AC4947C6}" type="slidenum">
              <a:rPr lang="de-DE" smtClean="0">
                <a:solidFill>
                  <a:srgbClr val="000000"/>
                </a:solidFill>
              </a:rPr>
              <a:pPr/>
              <a:t>2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1926" y="4415254"/>
            <a:ext cx="326548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altLang="de-DE" sz="1200" dirty="0">
                <a:solidFill>
                  <a:srgbClr val="37ACDE"/>
                </a:solidFill>
              </a:rPr>
              <a:t>Sampling sites</a:t>
            </a:r>
          </a:p>
          <a:p>
            <a:pPr eaLnBrk="1" hangingPunct="1"/>
            <a:endParaRPr lang="en-US" altLang="de-DE" sz="1200" dirty="0">
              <a:solidFill>
                <a:srgbClr val="37ACDE"/>
              </a:solidFill>
            </a:endParaRPr>
          </a:p>
          <a:p>
            <a:pPr algn="just" eaLnBrk="1" hangingPunct="1"/>
            <a:r>
              <a:rPr lang="en-US" altLang="de-DE" sz="1200" b="0" dirty="0">
                <a:solidFill>
                  <a:srgbClr val="37ACDE"/>
                </a:solidFill>
              </a:rPr>
              <a:t>+ 20 potential sites in 12 different countries</a:t>
            </a:r>
          </a:p>
          <a:p>
            <a:pPr eaLnBrk="1" hangingPunct="1"/>
            <a:endParaRPr lang="en-US" altLang="de-DE" sz="1200" b="0" dirty="0">
              <a:solidFill>
                <a:srgbClr val="37ACDE"/>
              </a:solidFill>
            </a:endParaRPr>
          </a:p>
          <a:p>
            <a:pPr algn="just" eaLnBrk="1" hangingPunct="1"/>
            <a:r>
              <a:rPr lang="en-US" altLang="de-DE" sz="1200" b="0" dirty="0">
                <a:solidFill>
                  <a:srgbClr val="37ACDE"/>
                </a:solidFill>
              </a:rPr>
              <a:t>+Site types: 2 remote/ high altitude, 2 urban background, 6 coastal, 10 rural background sites</a:t>
            </a:r>
          </a:p>
          <a:p>
            <a:pPr algn="just" eaLnBrk="1" hangingPunct="1"/>
            <a:endParaRPr lang="en-US" altLang="de-DE" sz="1200" b="0" dirty="0">
              <a:solidFill>
                <a:srgbClr val="37ACDE"/>
              </a:solidFill>
            </a:endParaRPr>
          </a:p>
          <a:p>
            <a:pPr algn="just" eaLnBrk="1" hangingPunct="1">
              <a:buFont typeface="Wingdings" pitchFamily="2" charset="2"/>
              <a:buChar char="à"/>
            </a:pPr>
            <a:r>
              <a:rPr lang="en-US" altLang="de-DE" sz="1200" b="0" dirty="0" smtClean="0">
                <a:solidFill>
                  <a:srgbClr val="37ACDE"/>
                </a:solidFill>
                <a:sym typeface="Wingdings" pitchFamily="2" charset="2"/>
              </a:rPr>
              <a:t>Heterogeneity </a:t>
            </a:r>
            <a:r>
              <a:rPr lang="en-US" altLang="de-DE" sz="1200" b="0" dirty="0">
                <a:solidFill>
                  <a:srgbClr val="37ACDE"/>
                </a:solidFill>
                <a:sym typeface="Wingdings" pitchFamily="2" charset="2"/>
              </a:rPr>
              <a:t>of sampling site locations, types, altitude, etc.</a:t>
            </a:r>
            <a:endParaRPr lang="en-US" altLang="de-DE" sz="1200" b="0" dirty="0">
              <a:solidFill>
                <a:srgbClr val="37ACDE"/>
              </a:solidFill>
            </a:endParaRPr>
          </a:p>
        </p:txBody>
      </p:sp>
      <p:sp>
        <p:nvSpPr>
          <p:cNvPr id="21" name="Slide Number Placeholder 22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958F2FE-327D-4038-B24E-9F61D6594D4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pSp>
        <p:nvGrpSpPr>
          <p:cNvPr id="22" name="Group 17"/>
          <p:cNvGrpSpPr>
            <a:grpSpLocks/>
          </p:cNvGrpSpPr>
          <p:nvPr/>
        </p:nvGrpSpPr>
        <p:grpSpPr bwMode="auto">
          <a:xfrm>
            <a:off x="8026400" y="5748338"/>
            <a:ext cx="376238" cy="268287"/>
            <a:chOff x="7884318" y="5890621"/>
            <a:chExt cx="376237" cy="268625"/>
          </a:xfrm>
        </p:grpSpPr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7962900" y="6076950"/>
              <a:ext cx="82296" cy="82296"/>
            </a:xfrm>
            <a:prstGeom prst="rect">
              <a:avLst/>
            </a:prstGeom>
            <a:noFill/>
            <a:ln w="25400">
              <a:solidFill>
                <a:srgbClr val="0000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marL="3175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de-DE" altLang="de-DE">
                <a:solidFill>
                  <a:srgbClr val="000000"/>
                </a:solidFill>
              </a:endParaRPr>
            </a:p>
          </p:txBody>
        </p:sp>
        <p:sp>
          <p:nvSpPr>
            <p:cNvPr id="24" name="TextBox 19"/>
            <p:cNvSpPr txBox="1">
              <a:spLocks noChangeArrowheads="1"/>
            </p:cNvSpPr>
            <p:nvPr/>
          </p:nvSpPr>
          <p:spPr bwMode="auto">
            <a:xfrm>
              <a:off x="7884318" y="5890621"/>
              <a:ext cx="37623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de-DE" sz="800">
                  <a:solidFill>
                    <a:srgbClr val="000099"/>
                  </a:solidFill>
                </a:rPr>
                <a:t>?</a:t>
              </a:r>
            </a:p>
          </p:txBody>
        </p:sp>
      </p:grpSp>
      <p:grpSp>
        <p:nvGrpSpPr>
          <p:cNvPr id="25" name="Group 20"/>
          <p:cNvGrpSpPr>
            <a:grpSpLocks/>
          </p:cNvGrpSpPr>
          <p:nvPr/>
        </p:nvGrpSpPr>
        <p:grpSpPr bwMode="auto">
          <a:xfrm>
            <a:off x="5502275" y="5295900"/>
            <a:ext cx="376238" cy="284163"/>
            <a:chOff x="7893842" y="6076950"/>
            <a:chExt cx="376237" cy="284567"/>
          </a:xfrm>
        </p:grpSpPr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7962900" y="6076950"/>
              <a:ext cx="82296" cy="82296"/>
            </a:xfrm>
            <a:prstGeom prst="rect">
              <a:avLst/>
            </a:prstGeom>
            <a:noFill/>
            <a:ln w="19050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marL="3175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de-DE" altLang="de-DE">
                <a:solidFill>
                  <a:srgbClr val="800000"/>
                </a:solidFill>
              </a:endParaRPr>
            </a:p>
          </p:txBody>
        </p:sp>
        <p:sp>
          <p:nvSpPr>
            <p:cNvPr id="27" name="TextBox 23"/>
            <p:cNvSpPr txBox="1">
              <a:spLocks noChangeArrowheads="1"/>
            </p:cNvSpPr>
            <p:nvPr/>
          </p:nvSpPr>
          <p:spPr bwMode="auto">
            <a:xfrm>
              <a:off x="7893842" y="6146073"/>
              <a:ext cx="37623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600" b="1">
                  <a:solidFill>
                    <a:srgbClr val="FFD624"/>
                  </a:solidFill>
                  <a:latin typeface="Verdana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de-DE" sz="800" dirty="0">
                <a:solidFill>
                  <a:srgbClr val="800000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81926" y="1256332"/>
            <a:ext cx="3399474" cy="43165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CH" sz="1700" b="1" dirty="0" smtClean="0">
                <a:latin typeface="Arial Narrow"/>
                <a:cs typeface="Arial Narrow"/>
              </a:rPr>
              <a:t>Half </a:t>
            </a:r>
            <a:r>
              <a:rPr lang="de-CH" sz="1700" b="1" dirty="0" err="1" smtClean="0">
                <a:latin typeface="Arial Narrow"/>
                <a:cs typeface="Arial Narrow"/>
              </a:rPr>
              <a:t>hourly</a:t>
            </a:r>
            <a:r>
              <a:rPr lang="de-CH" sz="1700" b="1" dirty="0" smtClean="0">
                <a:latin typeface="Arial Narrow"/>
                <a:cs typeface="Arial Narrow"/>
              </a:rPr>
              <a:t> </a:t>
            </a:r>
            <a:r>
              <a:rPr lang="de-CH" sz="1700" b="1" dirty="0" err="1" smtClean="0">
                <a:latin typeface="Arial Narrow"/>
                <a:cs typeface="Arial Narrow"/>
              </a:rPr>
              <a:t>measurements</a:t>
            </a:r>
            <a:r>
              <a:rPr lang="de-CH" sz="1700" b="1" dirty="0" smtClean="0">
                <a:latin typeface="Arial Narrow"/>
                <a:cs typeface="Arial Narrow"/>
              </a:rPr>
              <a:t> </a:t>
            </a:r>
            <a:r>
              <a:rPr lang="de-CH" sz="1700" b="1" dirty="0" err="1" smtClean="0">
                <a:latin typeface="Arial Narrow"/>
                <a:cs typeface="Arial Narrow"/>
              </a:rPr>
              <a:t>of</a:t>
            </a:r>
            <a:r>
              <a:rPr lang="de-CH" sz="1700" b="1" dirty="0" smtClean="0">
                <a:latin typeface="Arial Narrow"/>
                <a:cs typeface="Arial Narrow"/>
              </a:rPr>
              <a:t> </a:t>
            </a:r>
            <a:r>
              <a:rPr lang="de-CH" sz="1700" b="1" dirty="0" err="1" smtClean="0">
                <a:latin typeface="Arial Narrow"/>
                <a:cs typeface="Arial Narrow"/>
              </a:rPr>
              <a:t>submicron</a:t>
            </a:r>
            <a:r>
              <a:rPr lang="de-CH" sz="1700" b="1" dirty="0" smtClean="0">
                <a:latin typeface="Arial Narrow"/>
                <a:cs typeface="Arial Narrow"/>
              </a:rPr>
              <a:t> </a:t>
            </a:r>
            <a:r>
              <a:rPr lang="de-CH" sz="1700" b="1" dirty="0" err="1" smtClean="0">
                <a:latin typeface="Arial Narrow"/>
                <a:cs typeface="Arial Narrow"/>
              </a:rPr>
              <a:t>organic</a:t>
            </a:r>
            <a:r>
              <a:rPr lang="de-CH" sz="1700" b="1" dirty="0" smtClean="0">
                <a:latin typeface="Arial Narrow"/>
                <a:cs typeface="Arial Narrow"/>
              </a:rPr>
              <a:t> mass, </a:t>
            </a:r>
            <a:r>
              <a:rPr lang="de-CH" sz="1700" b="1" dirty="0" err="1" smtClean="0">
                <a:latin typeface="Arial Narrow"/>
                <a:cs typeface="Arial Narrow"/>
              </a:rPr>
              <a:t>sulfate</a:t>
            </a:r>
            <a:r>
              <a:rPr lang="de-CH" sz="1700" b="1" dirty="0" smtClean="0">
                <a:latin typeface="Arial Narrow"/>
                <a:cs typeface="Arial Narrow"/>
              </a:rPr>
              <a:t>, </a:t>
            </a:r>
            <a:r>
              <a:rPr lang="de-CH" sz="1700" b="1" dirty="0" err="1" smtClean="0">
                <a:latin typeface="Arial Narrow"/>
                <a:cs typeface="Arial Narrow"/>
              </a:rPr>
              <a:t>nitrate</a:t>
            </a:r>
            <a:r>
              <a:rPr lang="de-CH" sz="1700" b="1" dirty="0" smtClean="0">
                <a:latin typeface="Arial Narrow"/>
                <a:cs typeface="Arial Narrow"/>
              </a:rPr>
              <a:t>, </a:t>
            </a:r>
            <a:r>
              <a:rPr lang="de-CH" sz="1700" b="1" dirty="0" err="1" smtClean="0">
                <a:latin typeface="Arial Narrow"/>
                <a:cs typeface="Arial Narrow"/>
              </a:rPr>
              <a:t>ammonium</a:t>
            </a:r>
            <a:r>
              <a:rPr lang="de-CH" sz="1700" b="1" dirty="0" smtClean="0">
                <a:latin typeface="Arial Narrow"/>
                <a:cs typeface="Arial Narrow"/>
              </a:rPr>
              <a:t> </a:t>
            </a:r>
            <a:r>
              <a:rPr lang="de-CH" sz="1700" b="1" dirty="0" err="1" smtClean="0">
                <a:latin typeface="Arial Narrow"/>
                <a:cs typeface="Arial Narrow"/>
              </a:rPr>
              <a:t>during</a:t>
            </a:r>
            <a:r>
              <a:rPr lang="de-CH" sz="1700" b="1" dirty="0" smtClean="0">
                <a:latin typeface="Arial Narrow"/>
                <a:cs typeface="Arial Narrow"/>
              </a:rPr>
              <a:t> at least a </a:t>
            </a:r>
            <a:r>
              <a:rPr lang="de-CH" sz="1700" b="1" dirty="0" err="1" smtClean="0">
                <a:latin typeface="Arial Narrow"/>
                <a:cs typeface="Arial Narrow"/>
              </a:rPr>
              <a:t>season</a:t>
            </a:r>
            <a:r>
              <a:rPr lang="de-CH" sz="1700" b="1" dirty="0" smtClean="0">
                <a:latin typeface="Arial Narrow"/>
                <a:cs typeface="Arial Narrow"/>
              </a:rPr>
              <a:t>, </a:t>
            </a:r>
            <a:r>
              <a:rPr lang="de-CH" sz="1700" b="1" dirty="0" err="1" smtClean="0">
                <a:latin typeface="Arial Narrow"/>
                <a:cs typeface="Arial Narrow"/>
              </a:rPr>
              <a:t>ideally</a:t>
            </a:r>
            <a:r>
              <a:rPr lang="de-CH" sz="1700" b="1" dirty="0" smtClean="0">
                <a:latin typeface="Arial Narrow"/>
                <a:cs typeface="Arial Narrow"/>
              </a:rPr>
              <a:t> </a:t>
            </a:r>
            <a:r>
              <a:rPr lang="de-CH" sz="1700" b="1" dirty="0" err="1" smtClean="0">
                <a:latin typeface="Arial Narrow"/>
                <a:cs typeface="Arial Narrow"/>
              </a:rPr>
              <a:t>for</a:t>
            </a:r>
            <a:r>
              <a:rPr lang="de-CH" sz="1700" b="1" dirty="0" smtClean="0">
                <a:latin typeface="Arial Narrow"/>
                <a:cs typeface="Arial Narrow"/>
              </a:rPr>
              <a:t> </a:t>
            </a:r>
            <a:r>
              <a:rPr lang="de-CH" sz="1700" b="1" dirty="0" err="1" smtClean="0">
                <a:latin typeface="Arial Narrow"/>
                <a:cs typeface="Arial Narrow"/>
              </a:rPr>
              <a:t>full</a:t>
            </a:r>
            <a:r>
              <a:rPr lang="de-CH" sz="1700" b="1" dirty="0" smtClean="0">
                <a:latin typeface="Arial Narrow"/>
                <a:cs typeface="Arial Narrow"/>
              </a:rPr>
              <a:t> </a:t>
            </a:r>
            <a:r>
              <a:rPr lang="de-CH" sz="1700" b="1" dirty="0" err="1" smtClean="0">
                <a:latin typeface="Arial Narrow"/>
                <a:cs typeface="Arial Narrow"/>
              </a:rPr>
              <a:t>years</a:t>
            </a:r>
            <a:endParaRPr lang="de-CH" sz="1700" b="1" dirty="0" smtClean="0">
              <a:latin typeface="Arial Narrow"/>
              <a:cs typeface="Arial Narrow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e-CH" sz="1700" b="1" dirty="0">
              <a:latin typeface="Arial Narrow"/>
              <a:cs typeface="Arial Narrow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CH" sz="1700" b="1" dirty="0" err="1" smtClean="0">
                <a:latin typeface="Arial Narrow"/>
                <a:cs typeface="Arial Narrow"/>
              </a:rPr>
              <a:t>Organic</a:t>
            </a:r>
            <a:r>
              <a:rPr lang="de-CH" sz="1700" b="1" dirty="0" smtClean="0">
                <a:latin typeface="Arial Narrow"/>
                <a:cs typeface="Arial Narrow"/>
              </a:rPr>
              <a:t> mass </a:t>
            </a:r>
            <a:r>
              <a:rPr lang="de-CH" sz="1700" b="1" dirty="0" err="1" smtClean="0">
                <a:latin typeface="Arial Narrow"/>
                <a:cs typeface="Arial Narrow"/>
              </a:rPr>
              <a:t>spectra</a:t>
            </a:r>
            <a:r>
              <a:rPr lang="de-CH" sz="1700" b="1" dirty="0" smtClean="0">
                <a:latin typeface="Arial Narrow"/>
                <a:cs typeface="Arial Narrow"/>
              </a:rPr>
              <a:t> </a:t>
            </a:r>
            <a:r>
              <a:rPr lang="de-CH" sz="1700" b="1" dirty="0" err="1" smtClean="0">
                <a:latin typeface="Arial Narrow"/>
                <a:cs typeface="Arial Narrow"/>
              </a:rPr>
              <a:t>can</a:t>
            </a:r>
            <a:r>
              <a:rPr lang="de-CH" sz="1700" b="1" dirty="0" smtClean="0">
                <a:latin typeface="Arial Narrow"/>
                <a:cs typeface="Arial Narrow"/>
              </a:rPr>
              <a:t> </a:t>
            </a:r>
            <a:r>
              <a:rPr lang="de-CH" sz="1700" b="1" dirty="0" err="1" smtClean="0">
                <a:latin typeface="Arial Narrow"/>
                <a:cs typeface="Arial Narrow"/>
              </a:rPr>
              <a:t>be</a:t>
            </a:r>
            <a:r>
              <a:rPr lang="de-CH" sz="1700" b="1" dirty="0" smtClean="0">
                <a:latin typeface="Arial Narrow"/>
                <a:cs typeface="Arial Narrow"/>
              </a:rPr>
              <a:t> </a:t>
            </a:r>
            <a:r>
              <a:rPr lang="de-CH" sz="1700" b="1" dirty="0" err="1" smtClean="0">
                <a:latin typeface="Arial Narrow"/>
                <a:cs typeface="Arial Narrow"/>
              </a:rPr>
              <a:t>used</a:t>
            </a:r>
            <a:r>
              <a:rPr lang="de-CH" sz="1700" b="1" dirty="0" smtClean="0">
                <a:latin typeface="Arial Narrow"/>
                <a:cs typeface="Arial Narrow"/>
              </a:rPr>
              <a:t> </a:t>
            </a:r>
            <a:r>
              <a:rPr lang="de-CH" sz="1700" b="1" dirty="0" err="1" smtClean="0">
                <a:latin typeface="Arial Narrow"/>
                <a:cs typeface="Arial Narrow"/>
              </a:rPr>
              <a:t>to</a:t>
            </a:r>
            <a:r>
              <a:rPr lang="de-CH" sz="1700" b="1" dirty="0" smtClean="0">
                <a:latin typeface="Arial Narrow"/>
                <a:cs typeface="Arial Narrow"/>
              </a:rPr>
              <a:t> </a:t>
            </a:r>
            <a:r>
              <a:rPr lang="de-CH" sz="1700" b="1" dirty="0" err="1" smtClean="0">
                <a:latin typeface="Arial Narrow"/>
                <a:cs typeface="Arial Narrow"/>
              </a:rPr>
              <a:t>derive</a:t>
            </a:r>
            <a:r>
              <a:rPr lang="de-CH" sz="1700" b="1" dirty="0" smtClean="0">
                <a:latin typeface="Arial Narrow"/>
                <a:cs typeface="Arial Narrow"/>
              </a:rPr>
              <a:t> </a:t>
            </a:r>
            <a:r>
              <a:rPr lang="de-CH" sz="1700" b="1" dirty="0" err="1" smtClean="0">
                <a:latin typeface="Arial Narrow"/>
                <a:cs typeface="Arial Narrow"/>
              </a:rPr>
              <a:t>sources</a:t>
            </a:r>
            <a:r>
              <a:rPr lang="de-CH" sz="1700" b="1" dirty="0" smtClean="0">
                <a:latin typeface="Arial Narrow"/>
                <a:cs typeface="Arial Narrow"/>
              </a:rPr>
              <a:t> </a:t>
            </a:r>
            <a:r>
              <a:rPr lang="de-CH" sz="1700" b="1" dirty="0" err="1" smtClean="0">
                <a:latin typeface="Arial Narrow"/>
                <a:cs typeface="Arial Narrow"/>
              </a:rPr>
              <a:t>and</a:t>
            </a:r>
            <a:r>
              <a:rPr lang="de-CH" sz="1700" b="1" dirty="0" smtClean="0">
                <a:latin typeface="Arial Narrow"/>
                <a:cs typeface="Arial Narrow"/>
              </a:rPr>
              <a:t> </a:t>
            </a:r>
            <a:r>
              <a:rPr lang="de-CH" sz="1700" b="1" dirty="0" err="1" smtClean="0">
                <a:latin typeface="Arial Narrow"/>
                <a:cs typeface="Arial Narrow"/>
              </a:rPr>
              <a:t>components</a:t>
            </a:r>
            <a:r>
              <a:rPr lang="de-CH" sz="1700" b="1" dirty="0" smtClean="0">
                <a:latin typeface="Arial Narrow"/>
                <a:cs typeface="Arial Narrow"/>
              </a:rPr>
              <a:t> </a:t>
            </a:r>
            <a:r>
              <a:rPr lang="de-CH" sz="1700" b="1" dirty="0" err="1" smtClean="0">
                <a:latin typeface="Arial Narrow"/>
                <a:cs typeface="Arial Narrow"/>
              </a:rPr>
              <a:t>of</a:t>
            </a:r>
            <a:r>
              <a:rPr lang="de-CH" sz="1700" b="1" dirty="0" smtClean="0">
                <a:latin typeface="Arial Narrow"/>
                <a:cs typeface="Arial Narrow"/>
              </a:rPr>
              <a:t> </a:t>
            </a:r>
            <a:r>
              <a:rPr lang="de-CH" sz="1700" b="1" dirty="0" err="1" smtClean="0">
                <a:latin typeface="Arial Narrow"/>
                <a:cs typeface="Arial Narrow"/>
              </a:rPr>
              <a:t>organic</a:t>
            </a:r>
            <a:r>
              <a:rPr lang="de-CH" sz="1700" b="1" dirty="0" smtClean="0">
                <a:latin typeface="Arial Narrow"/>
                <a:cs typeface="Arial Narrow"/>
              </a:rPr>
              <a:t> </a:t>
            </a:r>
            <a:r>
              <a:rPr lang="de-CH" sz="1700" b="1" dirty="0" err="1" smtClean="0">
                <a:latin typeface="Arial Narrow"/>
                <a:cs typeface="Arial Narrow"/>
              </a:rPr>
              <a:t>aerosols</a:t>
            </a:r>
            <a:r>
              <a:rPr lang="de-CH" sz="1700" b="1" dirty="0" smtClean="0">
                <a:latin typeface="Arial Narrow"/>
                <a:cs typeface="Arial Narrow"/>
              </a:rPr>
              <a:t> (</a:t>
            </a:r>
            <a:r>
              <a:rPr lang="de-CH" sz="1700" b="1" dirty="0" err="1" smtClean="0">
                <a:latin typeface="Arial Narrow"/>
                <a:cs typeface="Arial Narrow"/>
              </a:rPr>
              <a:t>traffic</a:t>
            </a:r>
            <a:r>
              <a:rPr lang="de-CH" sz="1700" b="1" dirty="0" smtClean="0">
                <a:latin typeface="Arial Narrow"/>
                <a:cs typeface="Arial Narrow"/>
              </a:rPr>
              <a:t>, </a:t>
            </a:r>
            <a:r>
              <a:rPr lang="de-CH" sz="1700" b="1" dirty="0" err="1" smtClean="0">
                <a:latin typeface="Arial Narrow"/>
                <a:cs typeface="Arial Narrow"/>
              </a:rPr>
              <a:t>biomass</a:t>
            </a:r>
            <a:r>
              <a:rPr lang="de-CH" sz="1700" b="1" dirty="0" smtClean="0">
                <a:latin typeface="Arial Narrow"/>
                <a:cs typeface="Arial Narrow"/>
              </a:rPr>
              <a:t> </a:t>
            </a:r>
            <a:r>
              <a:rPr lang="de-CH" sz="1700" b="1" dirty="0" err="1" smtClean="0">
                <a:latin typeface="Arial Narrow"/>
                <a:cs typeface="Arial Narrow"/>
              </a:rPr>
              <a:t>burning</a:t>
            </a:r>
            <a:r>
              <a:rPr lang="de-CH" sz="1700" b="1" dirty="0" smtClean="0">
                <a:latin typeface="Arial Narrow"/>
                <a:cs typeface="Arial Narrow"/>
              </a:rPr>
              <a:t>, </a:t>
            </a:r>
            <a:r>
              <a:rPr lang="de-CH" sz="1700" b="1" dirty="0" err="1" smtClean="0">
                <a:latin typeface="Arial Narrow"/>
                <a:cs typeface="Arial Narrow"/>
              </a:rPr>
              <a:t>coal</a:t>
            </a:r>
            <a:r>
              <a:rPr lang="de-CH" sz="1700" b="1" dirty="0" smtClean="0">
                <a:latin typeface="Arial Narrow"/>
                <a:cs typeface="Arial Narrow"/>
              </a:rPr>
              <a:t> </a:t>
            </a:r>
            <a:r>
              <a:rPr lang="de-CH" sz="1700" b="1" dirty="0" err="1" smtClean="0">
                <a:latin typeface="Arial Narrow"/>
                <a:cs typeface="Arial Narrow"/>
              </a:rPr>
              <a:t>burning</a:t>
            </a:r>
            <a:r>
              <a:rPr lang="de-CH" sz="1700" b="1" dirty="0" smtClean="0">
                <a:latin typeface="Arial Narrow"/>
                <a:cs typeface="Arial Narrow"/>
              </a:rPr>
              <a:t>, </a:t>
            </a:r>
            <a:r>
              <a:rPr lang="de-CH" sz="1700" b="1" dirty="0" err="1" smtClean="0">
                <a:latin typeface="Arial Narrow"/>
                <a:cs typeface="Arial Narrow"/>
              </a:rPr>
              <a:t>cooking</a:t>
            </a:r>
            <a:r>
              <a:rPr lang="de-CH" sz="1700" b="1" dirty="0" smtClean="0">
                <a:latin typeface="Arial Narrow"/>
                <a:cs typeface="Arial Narrow"/>
              </a:rPr>
              <a:t>, </a:t>
            </a:r>
            <a:r>
              <a:rPr lang="de-CH" sz="1700" b="1" dirty="0" err="1" smtClean="0">
                <a:latin typeface="Arial Narrow"/>
                <a:cs typeface="Arial Narrow"/>
              </a:rPr>
              <a:t>secondar</a:t>
            </a:r>
            <a:r>
              <a:rPr lang="de-CH" sz="1700" b="1" dirty="0" err="1" smtClean="0">
                <a:latin typeface="Arial Narrow"/>
                <a:cs typeface="Arial Narrow"/>
              </a:rPr>
              <a:t>y</a:t>
            </a:r>
            <a:r>
              <a:rPr lang="de-CH" sz="1700" b="1" dirty="0" smtClean="0">
                <a:latin typeface="Arial Narrow"/>
                <a:cs typeface="Arial Narrow"/>
              </a:rPr>
              <a:t> </a:t>
            </a:r>
            <a:r>
              <a:rPr lang="de-CH" sz="1700" b="1" dirty="0" err="1" smtClean="0">
                <a:latin typeface="Arial Narrow"/>
                <a:cs typeface="Arial Narrow"/>
              </a:rPr>
              <a:t>organic</a:t>
            </a:r>
            <a:r>
              <a:rPr lang="de-CH" sz="1700" b="1" dirty="0" smtClean="0">
                <a:latin typeface="Arial Narrow"/>
                <a:cs typeface="Arial Narrow"/>
              </a:rPr>
              <a:t> </a:t>
            </a:r>
            <a:r>
              <a:rPr lang="de-CH" sz="1700" b="1" dirty="0" err="1" smtClean="0">
                <a:latin typeface="Arial Narrow"/>
                <a:cs typeface="Arial Narrow"/>
              </a:rPr>
              <a:t>aerosols</a:t>
            </a:r>
            <a:r>
              <a:rPr lang="de-CH" sz="1700" b="1" dirty="0" smtClean="0">
                <a:latin typeface="Arial Narrow"/>
                <a:cs typeface="Arial Narrow"/>
              </a:rPr>
              <a:t>)</a:t>
            </a:r>
            <a:endParaRPr lang="de-CH" sz="1700" b="1" dirty="0" smtClean="0">
              <a:latin typeface="Arial Narrow"/>
              <a:cs typeface="Arial Narrow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e-CH" sz="1700" b="1" dirty="0">
              <a:latin typeface="Arial Narrow"/>
              <a:cs typeface="Arial Narrow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e-CH" sz="1700" b="1" dirty="0" smtClean="0">
              <a:latin typeface="Arial Narrow"/>
              <a:cs typeface="Arial Narrow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e-CH" sz="1700" b="1" dirty="0" smtClean="0">
              <a:latin typeface="Arial Narrow"/>
              <a:cs typeface="Arial Narrow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e-CH" sz="1700" b="1" dirty="0">
              <a:latin typeface="Arial Narrow"/>
              <a:cs typeface="Arial Narrow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e-CH" sz="1700" b="1" dirty="0">
              <a:latin typeface="Arial Narrow"/>
              <a:cs typeface="Arial Narrow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982" y="980359"/>
            <a:ext cx="5205505" cy="537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5166527" y="6343323"/>
            <a:ext cx="3955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/>
              <a:t>http://www.psi.ch/acsm-stations/acsm-station</a:t>
            </a:r>
          </a:p>
        </p:txBody>
      </p:sp>
    </p:spTree>
    <p:extLst>
      <p:ext uri="{BB962C8B-B14F-4D97-AF65-F5344CB8AC3E}">
        <p14:creationId xmlns:p14="http://schemas.microsoft.com/office/powerpoint/2010/main" val="23357539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j.iop.org/images/1742-6596/186/1/011002/scherr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01" y="33739"/>
            <a:ext cx="1706761" cy="66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erosolschool.web.psi.ch/images/lac_logo_04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3088"/>
            <a:ext cx="1010950" cy="56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88464" y="742932"/>
            <a:ext cx="846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Untertitel 4"/>
          <p:cNvSpPr>
            <a:spLocks/>
          </p:cNvSpPr>
          <p:nvPr/>
        </p:nvSpPr>
        <p:spPr bwMode="auto">
          <a:xfrm>
            <a:off x="0" y="145219"/>
            <a:ext cx="9144000" cy="46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9pPr>
          </a:lstStyle>
          <a:p>
            <a:pPr algn="ctr">
              <a:lnSpc>
                <a:spcPct val="110000"/>
              </a:lnSpc>
              <a:buClr>
                <a:schemeClr val="accent2"/>
              </a:buClr>
            </a:pPr>
            <a:r>
              <a:rPr lang="en-US" altLang="de-DE" sz="2500" b="1" dirty="0">
                <a:solidFill>
                  <a:schemeClr val="tx2"/>
                </a:solidFill>
                <a:latin typeface="+mj-lt"/>
              </a:rPr>
              <a:t>W</a:t>
            </a:r>
            <a:r>
              <a:rPr lang="en-US" altLang="de-DE" sz="2500" b="1" dirty="0" smtClean="0">
                <a:solidFill>
                  <a:schemeClr val="tx2"/>
                </a:solidFill>
                <a:latin typeface="+mj-lt"/>
              </a:rPr>
              <a:t>inter haze in Switzerland</a:t>
            </a:r>
            <a:endParaRPr lang="de-DE" altLang="de-DE" sz="25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5" name="Rectangle 5"/>
          <p:cNvSpPr>
            <a:spLocks noChangeArrowheads="1"/>
          </p:cNvSpPr>
          <p:nvPr/>
        </p:nvSpPr>
        <p:spPr bwMode="auto">
          <a:xfrm>
            <a:off x="-2114194" y="5703142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5" rIns="91428" bIns="45715" anchor="ctr">
            <a:spAutoFit/>
          </a:bodyPr>
          <a:lstStyle>
            <a:lvl1pPr defTabSz="912813" eaLnBrk="0" hangingPunct="0">
              <a:spcBef>
                <a:spcPct val="20000"/>
              </a:spcBef>
              <a:buClr>
                <a:srgbClr val="33CCCC"/>
              </a:buClr>
              <a:buSzPct val="110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rgbClr val="33CCCC"/>
              </a:buClr>
              <a:buSzPct val="11000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rgbClr val="33CCCC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rgbClr val="33CCCC"/>
              </a:buClr>
              <a:buSzPct val="11000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rgbClr val="33CCCC"/>
              </a:buClr>
              <a:buSzPct val="11000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SzPct val="11000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SzPct val="11000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SzPct val="11000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SzPct val="11000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sz="1800"/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35496" y="980728"/>
            <a:ext cx="3062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+mj-lt"/>
              </a:rPr>
              <a:t>Source apportionment</a:t>
            </a:r>
            <a:endParaRPr lang="en-US" altLang="en-US" sz="2400" b="1" baseline="-25000" dirty="0" smtClean="0">
              <a:latin typeface="+mj-lt"/>
            </a:endParaRPr>
          </a:p>
        </p:txBody>
      </p:sp>
      <p:sp>
        <p:nvSpPr>
          <p:cNvPr id="31" name="Rechteck 1"/>
          <p:cNvSpPr/>
          <p:nvPr/>
        </p:nvSpPr>
        <p:spPr>
          <a:xfrm>
            <a:off x="179512" y="5686905"/>
            <a:ext cx="8571790" cy="126957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450"/>
              </a:spcBef>
              <a:buClrTx/>
              <a:buFont typeface="Symbol" pitchFamily="18" charset="2"/>
              <a:buChar char="Þ"/>
            </a:pPr>
            <a:r>
              <a:rPr lang="en-US" altLang="de-DE" sz="1600" b="1" dirty="0" smtClean="0">
                <a:latin typeface="+mj-lt"/>
                <a:sym typeface="Wingdings" pitchFamily="2" charset="2"/>
              </a:rPr>
              <a:t>Residential primary emissions from biomass burning prevails over traffic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Tx/>
              <a:buFont typeface="Symbol" pitchFamily="18" charset="2"/>
              <a:buChar char="Þ"/>
            </a:pPr>
            <a:r>
              <a:rPr lang="en-US" altLang="en-US" sz="1600" b="1" dirty="0" smtClean="0">
                <a:latin typeface="+mj-lt"/>
              </a:rPr>
              <a:t>Biomass burning levels in the South (11 </a:t>
            </a:r>
            <a:r>
              <a:rPr lang="el-GR" altLang="en-US" sz="1600" b="1" dirty="0" smtClean="0">
                <a:latin typeface="+mj-lt"/>
              </a:rPr>
              <a:t>μ</a:t>
            </a:r>
            <a:r>
              <a:rPr lang="en-US" altLang="en-US" sz="1600" b="1" dirty="0" smtClean="0">
                <a:latin typeface="+mj-lt"/>
              </a:rPr>
              <a:t>g m</a:t>
            </a:r>
            <a:r>
              <a:rPr lang="en-US" altLang="en-US" sz="1600" b="1" baseline="30000" dirty="0" smtClean="0">
                <a:latin typeface="+mj-lt"/>
              </a:rPr>
              <a:t>-3</a:t>
            </a:r>
            <a:r>
              <a:rPr lang="en-US" altLang="en-US" sz="1600" b="1" dirty="0" smtClean="0">
                <a:latin typeface="+mj-lt"/>
              </a:rPr>
              <a:t>) are 2x higher compared to the North (5 </a:t>
            </a:r>
            <a:r>
              <a:rPr lang="el-GR" altLang="en-US" sz="1600" b="1" dirty="0" smtClean="0">
                <a:latin typeface="+mj-lt"/>
              </a:rPr>
              <a:t>μ</a:t>
            </a:r>
            <a:r>
              <a:rPr lang="en-US" altLang="en-US" sz="1600" b="1" dirty="0" smtClean="0">
                <a:latin typeface="+mj-lt"/>
              </a:rPr>
              <a:t>g m</a:t>
            </a:r>
            <a:r>
              <a:rPr lang="en-US" altLang="en-US" sz="1600" b="1" baseline="30000" dirty="0" smtClean="0">
                <a:latin typeface="+mj-lt"/>
              </a:rPr>
              <a:t>-3</a:t>
            </a:r>
            <a:r>
              <a:rPr lang="en-US" altLang="en-US" sz="1600" b="1" dirty="0" smtClean="0">
                <a:latin typeface="+mj-lt"/>
              </a:rPr>
              <a:t>), because of the use of less efficient stoves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Tx/>
              <a:buFont typeface="Symbol" pitchFamily="18" charset="2"/>
              <a:buChar char="Þ"/>
            </a:pPr>
            <a:r>
              <a:rPr lang="en-US" altLang="de-DE" sz="1600" b="1" dirty="0" smtClean="0">
                <a:latin typeface="+mj-lt"/>
                <a:sym typeface="Wingdings" pitchFamily="2" charset="2"/>
              </a:rPr>
              <a:t>SOA is a very important fraction, especially in the north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Tx/>
              <a:buFont typeface="Symbol" pitchFamily="18" charset="2"/>
              <a:buChar char="Þ"/>
            </a:pPr>
            <a:endParaRPr lang="en-US" altLang="de-DE" sz="1600" b="1" dirty="0" smtClean="0">
              <a:latin typeface="+mj-lt"/>
              <a:sym typeface="Wingdings" pitchFamily="2" charset="2"/>
            </a:endParaRP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5580112" y="1196752"/>
            <a:ext cx="30059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Tx/>
              <a:buSzTx/>
            </a:pPr>
            <a:r>
              <a:rPr lang="en-US" altLang="en-US" sz="1400" i="1" dirty="0" smtClean="0">
                <a:latin typeface="+mj-lt"/>
              </a:rPr>
              <a:t>- </a:t>
            </a:r>
            <a:r>
              <a:rPr lang="en-US" altLang="en-US" sz="1400" i="1" dirty="0" err="1" smtClean="0">
                <a:latin typeface="+mj-lt"/>
              </a:rPr>
              <a:t>Daellenbach</a:t>
            </a:r>
            <a:r>
              <a:rPr lang="en-US" altLang="en-US" sz="1400" i="1" dirty="0" smtClean="0">
                <a:latin typeface="+mj-lt"/>
              </a:rPr>
              <a:t> et al., in prep b</a:t>
            </a:r>
            <a:endParaRPr lang="en-US" altLang="en-US" sz="1400" i="1" dirty="0">
              <a:latin typeface="+mj-lt"/>
            </a:endParaRPr>
          </a:p>
        </p:txBody>
      </p:sp>
      <p:pic>
        <p:nvPicPr>
          <p:cNvPr id="18" name="Picture 65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1559"/>
            <a:ext cx="9191625" cy="407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5496" y="5221355"/>
            <a:ext cx="63616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+mj-lt"/>
              </a:rPr>
              <a:t>Similar situation to china without coal emissions</a:t>
            </a:r>
            <a:endParaRPr lang="en-US" altLang="en-US" sz="2400" b="1" baseline="-25000" dirty="0" smtClean="0">
              <a:latin typeface="+mj-lt"/>
            </a:endParaRPr>
          </a:p>
        </p:txBody>
      </p:sp>
      <p:sp>
        <p:nvSpPr>
          <p:cNvPr id="21" name="Rechteck 1"/>
          <p:cNvSpPr/>
          <p:nvPr/>
        </p:nvSpPr>
        <p:spPr>
          <a:xfrm>
            <a:off x="8460432" y="6453336"/>
            <a:ext cx="575331" cy="26898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r" eaLnBrk="1" hangingPunct="1">
              <a:lnSpc>
                <a:spcPct val="80000"/>
              </a:lnSpc>
              <a:spcBef>
                <a:spcPts val="450"/>
              </a:spcBef>
              <a:buClrTx/>
            </a:pPr>
            <a:r>
              <a:rPr lang="en-US" altLang="de-DE" sz="1400" dirty="0" smtClean="0">
                <a:latin typeface="+mj-lt"/>
                <a:sym typeface="Wingdings" pitchFamily="2" charset="2"/>
              </a:rPr>
              <a:t>24</a:t>
            </a:r>
            <a:endParaRPr lang="en-GB" altLang="de-DE" sz="1400" dirty="0">
              <a:latin typeface="+mj-lt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7310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597B-A58C-461D-A54D-129D37FE4F92}" type="datetime1">
              <a:rPr lang="de-DE" smtClean="0">
                <a:solidFill>
                  <a:srgbClr val="000000"/>
                </a:solidFill>
              </a:rPr>
              <a:pPr/>
              <a:t>05.05.2015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PSI,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Seite </a:t>
            </a:r>
            <a:fld id="{E087F574-617E-4806-BA9F-54B3AC4947C6}" type="slidenum">
              <a:rPr lang="de-DE" smtClean="0">
                <a:solidFill>
                  <a:srgbClr val="000000"/>
                </a:solidFill>
              </a:rPr>
              <a:pPr/>
              <a:t>21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Untertitel 4"/>
          <p:cNvSpPr>
            <a:spLocks/>
          </p:cNvSpPr>
          <p:nvPr/>
        </p:nvSpPr>
        <p:spPr bwMode="auto">
          <a:xfrm>
            <a:off x="0" y="145219"/>
            <a:ext cx="9144000" cy="46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9pPr>
          </a:lstStyle>
          <a:p>
            <a:pPr algn="ctr">
              <a:lnSpc>
                <a:spcPct val="110000"/>
              </a:lnSpc>
              <a:buClr>
                <a:schemeClr val="accent2"/>
              </a:buClr>
            </a:pPr>
            <a:r>
              <a:rPr lang="en-US" altLang="de-DE" sz="2500" b="1" dirty="0" smtClean="0">
                <a:solidFill>
                  <a:schemeClr val="tx2"/>
                </a:solidFill>
                <a:latin typeface="+mj-lt"/>
              </a:rPr>
              <a:t>Situation in Europe</a:t>
            </a:r>
            <a:endParaRPr lang="de-DE" altLang="de-DE" sz="25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80" y="692319"/>
            <a:ext cx="6660000" cy="31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13" y="3645024"/>
            <a:ext cx="6948000" cy="309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48064" y="908720"/>
            <a:ext cx="1512168" cy="406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2400" dirty="0" err="1" smtClean="0">
                <a:latin typeface="Arial Narrow"/>
                <a:cs typeface="Arial Narrow"/>
              </a:rPr>
              <a:t>Zurich</a:t>
            </a:r>
            <a:endParaRPr lang="de-CH" sz="2400" dirty="0">
              <a:latin typeface="Arial Narrow"/>
              <a:cs typeface="Arial Narrow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4" y="4005064"/>
            <a:ext cx="1512168" cy="406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2400" dirty="0" smtClean="0">
                <a:latin typeface="Arial Narrow"/>
                <a:cs typeface="Arial Narrow"/>
              </a:rPr>
              <a:t>Milano</a:t>
            </a:r>
            <a:endParaRPr lang="de-CH" sz="24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4426355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j.iop.org/images/1742-6596/186/1/011002/scherr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01" y="33739"/>
            <a:ext cx="1706761" cy="66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erosolschool.web.psi.ch/images/lac_logo_04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3088"/>
            <a:ext cx="1010950" cy="56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88464" y="742932"/>
            <a:ext cx="846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Untertitel 4"/>
          <p:cNvSpPr>
            <a:spLocks/>
          </p:cNvSpPr>
          <p:nvPr/>
        </p:nvSpPr>
        <p:spPr bwMode="auto">
          <a:xfrm>
            <a:off x="0" y="145219"/>
            <a:ext cx="9144000" cy="46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ヒラギノ角ゴ Pro W3" charset="-128"/>
              </a:defRPr>
            </a:lvl9pPr>
          </a:lstStyle>
          <a:p>
            <a:pPr algn="ctr">
              <a:lnSpc>
                <a:spcPct val="110000"/>
              </a:lnSpc>
              <a:buClr>
                <a:schemeClr val="accent2"/>
              </a:buClr>
            </a:pPr>
            <a:r>
              <a:rPr lang="en-US" altLang="de-DE" sz="2500" b="1" dirty="0" smtClean="0">
                <a:solidFill>
                  <a:schemeClr val="tx2"/>
                </a:solidFill>
                <a:latin typeface="+mj-lt"/>
              </a:rPr>
              <a:t>Situation in Europe</a:t>
            </a:r>
            <a:endParaRPr lang="de-DE" altLang="de-DE" sz="25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5" name="Rectangle 5"/>
          <p:cNvSpPr>
            <a:spLocks noChangeArrowheads="1"/>
          </p:cNvSpPr>
          <p:nvPr/>
        </p:nvSpPr>
        <p:spPr bwMode="auto">
          <a:xfrm>
            <a:off x="-2114194" y="5703142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5" rIns="91428" bIns="45715" anchor="ctr">
            <a:spAutoFit/>
          </a:bodyPr>
          <a:lstStyle>
            <a:lvl1pPr defTabSz="912813" eaLnBrk="0" hangingPunct="0">
              <a:spcBef>
                <a:spcPct val="20000"/>
              </a:spcBef>
              <a:buClr>
                <a:srgbClr val="33CCCC"/>
              </a:buClr>
              <a:buSzPct val="11000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lr>
                <a:srgbClr val="33CCCC"/>
              </a:buClr>
              <a:buSzPct val="11000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lr>
                <a:srgbClr val="33CCCC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lr>
                <a:srgbClr val="33CCCC"/>
              </a:buClr>
              <a:buSzPct val="11000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lr>
                <a:srgbClr val="33CCCC"/>
              </a:buClr>
              <a:buSzPct val="11000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SzPct val="11000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SzPct val="11000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SzPct val="11000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CC"/>
              </a:buClr>
              <a:buSzPct val="11000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de-DE" sz="1800"/>
          </a:p>
        </p:txBody>
      </p:sp>
      <p:sp>
        <p:nvSpPr>
          <p:cNvPr id="27" name="Rechteck 1"/>
          <p:cNvSpPr/>
          <p:nvPr/>
        </p:nvSpPr>
        <p:spPr>
          <a:xfrm>
            <a:off x="8460432" y="6453336"/>
            <a:ext cx="575331" cy="26898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85750" indent="-285750"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r" eaLnBrk="1" hangingPunct="1">
              <a:lnSpc>
                <a:spcPct val="80000"/>
              </a:lnSpc>
              <a:spcBef>
                <a:spcPts val="450"/>
              </a:spcBef>
              <a:buClrTx/>
            </a:pPr>
            <a:r>
              <a:rPr lang="en-US" altLang="de-DE" sz="1400" dirty="0" smtClean="0">
                <a:latin typeface="+mj-lt"/>
                <a:sym typeface="Wingdings" pitchFamily="2" charset="2"/>
              </a:rPr>
              <a:t>9</a:t>
            </a:r>
            <a:endParaRPr lang="en-GB" altLang="de-DE" sz="1400" dirty="0">
              <a:latin typeface="+mj-lt"/>
              <a:sym typeface="Wingdings" pitchFamily="2" charset="2"/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3143233" y="1311151"/>
            <a:ext cx="9749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CC00"/>
                </a:solidFill>
                <a:latin typeface="+mj-lt"/>
              </a:rPr>
              <a:t>Zurich</a:t>
            </a:r>
            <a:endParaRPr lang="en-US" altLang="en-US" sz="2400" b="1" baseline="-25000" dirty="0" smtClean="0">
              <a:solidFill>
                <a:srgbClr val="00CC00"/>
              </a:solidFill>
              <a:latin typeface="+mj-lt"/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63" y="1465857"/>
            <a:ext cx="5138737" cy="484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212" y="3660722"/>
            <a:ext cx="3204000" cy="293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846" y="764704"/>
            <a:ext cx="3204000" cy="292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-324544" y="1388094"/>
            <a:ext cx="30059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Tx/>
              <a:buSzTx/>
            </a:pPr>
            <a:r>
              <a:rPr lang="en-US" altLang="en-US" sz="1400" i="1" dirty="0" err="1" smtClean="0">
                <a:latin typeface="+mj-lt"/>
              </a:rPr>
              <a:t>Dallenbach</a:t>
            </a:r>
            <a:r>
              <a:rPr lang="en-US" altLang="en-US" sz="1400" i="1" dirty="0" smtClean="0">
                <a:latin typeface="+mj-lt"/>
              </a:rPr>
              <a:t> et al., in prep</a:t>
            </a:r>
            <a:endParaRPr lang="en-US" altLang="en-US" sz="1400" i="1" dirty="0">
              <a:latin typeface="+mj-lt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5496" y="908720"/>
            <a:ext cx="41265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b="1" dirty="0" smtClean="0">
                <a:latin typeface="+mj-lt"/>
              </a:rPr>
              <a:t>Long range transported Summer SOA</a:t>
            </a:r>
            <a:endParaRPr lang="en-US" altLang="en-US" b="1" baseline="-25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508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6000" y="900000"/>
            <a:ext cx="8533200" cy="36811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800" b="1" dirty="0" smtClean="0"/>
              <a:t>COMBINATION OF THE ACSM </a:t>
            </a:r>
            <a:r>
              <a:rPr lang="de-CH" sz="2800" b="1" dirty="0" err="1" smtClean="0"/>
              <a:t>data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sets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with</a:t>
            </a:r>
            <a:r>
              <a:rPr lang="de-CH" sz="2800" b="1" dirty="0" smtClean="0"/>
              <a:t> off-</a:t>
            </a:r>
            <a:r>
              <a:rPr lang="de-CH" sz="2800" b="1" dirty="0" err="1" smtClean="0"/>
              <a:t>line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analyses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of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organic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markers</a:t>
            </a:r>
            <a:r>
              <a:rPr lang="de-CH" sz="2800" b="1" dirty="0" smtClean="0"/>
              <a:t>, off-</a:t>
            </a:r>
            <a:r>
              <a:rPr lang="de-CH" sz="2800" b="1" dirty="0" err="1" smtClean="0"/>
              <a:t>line</a:t>
            </a:r>
            <a:r>
              <a:rPr lang="de-CH" sz="2800" b="1" dirty="0" smtClean="0"/>
              <a:t> AMS </a:t>
            </a:r>
            <a:r>
              <a:rPr lang="de-CH" sz="2800" b="1" dirty="0" err="1" smtClean="0"/>
              <a:t>and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other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methods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over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full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years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to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cover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much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more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of</a:t>
            </a:r>
            <a:r>
              <a:rPr lang="de-CH" sz="2800" b="1" dirty="0" smtClean="0"/>
              <a:t> Europe. This </a:t>
            </a:r>
            <a:r>
              <a:rPr lang="de-CH" sz="2800" b="1" dirty="0" err="1" smtClean="0"/>
              <a:t>could</a:t>
            </a:r>
            <a:r>
              <a:rPr lang="de-CH" sz="2800" b="1" dirty="0" smtClean="0"/>
              <a:t> also </a:t>
            </a:r>
            <a:r>
              <a:rPr lang="de-CH" sz="2800" b="1" dirty="0" err="1" smtClean="0"/>
              <a:t>be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done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for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twin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sites</a:t>
            </a:r>
            <a:r>
              <a:rPr lang="de-CH" sz="2800" b="1" dirty="0" smtClean="0"/>
              <a:t> (rural/urban).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800" b="1" dirty="0" err="1" smtClean="0"/>
              <a:t>Necessary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funding</a:t>
            </a:r>
            <a:r>
              <a:rPr lang="de-CH" sz="2800" b="1" dirty="0" smtClean="0"/>
              <a:t> per </a:t>
            </a:r>
            <a:r>
              <a:rPr lang="de-CH" sz="2800" b="1" dirty="0" err="1" smtClean="0"/>
              <a:t>station</a:t>
            </a:r>
            <a:r>
              <a:rPr lang="de-CH" sz="2800" b="1" dirty="0" smtClean="0"/>
              <a:t> (100 Hi-</a:t>
            </a:r>
            <a:r>
              <a:rPr lang="de-CH" sz="2800" b="1" dirty="0" err="1" smtClean="0"/>
              <a:t>Vol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filters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across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the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year</a:t>
            </a:r>
            <a:r>
              <a:rPr lang="de-CH" sz="2800" b="1" dirty="0" smtClean="0"/>
              <a:t>): </a:t>
            </a:r>
            <a:r>
              <a:rPr lang="de-CH" sz="2800" b="1" dirty="0" err="1" smtClean="0"/>
              <a:t>around</a:t>
            </a:r>
            <a:r>
              <a:rPr lang="de-CH" sz="2800" b="1" dirty="0" smtClean="0"/>
              <a:t> 20’000-30’000 Euros per </a:t>
            </a:r>
            <a:r>
              <a:rPr lang="de-CH" sz="2800" b="1" dirty="0" err="1" smtClean="0"/>
              <a:t>station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and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year</a:t>
            </a:r>
            <a:endParaRPr lang="de-CH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800" b="1" dirty="0"/>
          </a:p>
          <a:p>
            <a:endParaRPr lang="de-CH" sz="2800" b="1" dirty="0" smtClean="0"/>
          </a:p>
          <a:p>
            <a:endParaRPr lang="de-CH" sz="2800" b="1" dirty="0"/>
          </a:p>
          <a:p>
            <a:r>
              <a:rPr lang="de-CH" sz="2800" b="1" dirty="0" err="1" smtClean="0"/>
              <a:t>To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be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considered</a:t>
            </a:r>
            <a:r>
              <a:rPr lang="de-CH" sz="2800" b="1" dirty="0" smtClean="0"/>
              <a:t> in </a:t>
            </a:r>
            <a:r>
              <a:rPr lang="de-CH" sz="2800" b="1" dirty="0" err="1" smtClean="0"/>
              <a:t>any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case</a:t>
            </a:r>
            <a:r>
              <a:rPr lang="de-CH" sz="2800" b="1" dirty="0" smtClean="0"/>
              <a:t>: </a:t>
            </a:r>
            <a:r>
              <a:rPr lang="de-CH" sz="2800" b="1" dirty="0" err="1" smtClean="0"/>
              <a:t>Freeze</a:t>
            </a:r>
            <a:r>
              <a:rPr lang="de-CH" sz="2800" b="1" dirty="0" smtClean="0"/>
              <a:t> Hi-</a:t>
            </a:r>
            <a:r>
              <a:rPr lang="de-CH" sz="2800" b="1" dirty="0" err="1" smtClean="0"/>
              <a:t>Vol</a:t>
            </a:r>
            <a:r>
              <a:rPr lang="de-CH" sz="2800" b="1" dirty="0" smtClean="0"/>
              <a:t>-Filters </a:t>
            </a:r>
            <a:r>
              <a:rPr lang="de-CH" sz="2800" b="1" dirty="0" err="1" smtClean="0"/>
              <a:t>over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longer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term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for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future</a:t>
            </a:r>
            <a:r>
              <a:rPr lang="de-CH" sz="2800" b="1" dirty="0" smtClean="0"/>
              <a:t> </a:t>
            </a:r>
            <a:r>
              <a:rPr lang="de-CH" sz="2800" b="1" dirty="0" err="1" smtClean="0"/>
              <a:t>analyses</a:t>
            </a:r>
            <a:r>
              <a:rPr lang="de-CH" sz="2800" b="1" dirty="0" smtClean="0"/>
              <a:t>.</a:t>
            </a:r>
          </a:p>
          <a:p>
            <a:endParaRPr lang="de-CH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IDEAL FUTURE CAMPAIGN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address</a:t>
            </a:r>
            <a:r>
              <a:rPr lang="de-CH" dirty="0" smtClean="0"/>
              <a:t> </a:t>
            </a:r>
            <a:r>
              <a:rPr lang="de-CH" dirty="0" err="1" smtClean="0"/>
              <a:t>organics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597B-A58C-461D-A54D-129D37FE4F92}" type="datetime1">
              <a:rPr lang="de-DE" smtClean="0">
                <a:solidFill>
                  <a:srgbClr val="000000"/>
                </a:solidFill>
              </a:rPr>
              <a:pPr/>
              <a:t>05.05.2015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PSI,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Seite </a:t>
            </a:r>
            <a:fld id="{E087F574-617E-4806-BA9F-54B3AC4947C6}" type="slidenum">
              <a:rPr lang="de-DE" smtClean="0">
                <a:solidFill>
                  <a:srgbClr val="000000"/>
                </a:solidFill>
              </a:rPr>
              <a:pPr/>
              <a:t>23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6722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597B-A58C-461D-A54D-129D37FE4F92}" type="datetime1">
              <a:rPr lang="de-DE" smtClean="0">
                <a:solidFill>
                  <a:srgbClr val="000000"/>
                </a:solidFill>
              </a:rPr>
              <a:pPr/>
              <a:t>05.05.2015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PSI,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Seite </a:t>
            </a:r>
            <a:fld id="{E087F574-617E-4806-BA9F-54B3AC4947C6}" type="slidenum">
              <a:rPr lang="de-DE" smtClean="0">
                <a:solidFill>
                  <a:srgbClr val="000000"/>
                </a:solidFill>
              </a:rPr>
              <a:pPr/>
              <a:t>3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1090613"/>
            <a:ext cx="3970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de-DE" sz="1400">
                <a:solidFill>
                  <a:srgbClr val="37ACDE"/>
                </a:solidFill>
              </a:rPr>
              <a:t>MATERIAL AND METHODS</a:t>
            </a:r>
            <a:endParaRPr lang="en-US" altLang="de-DE" sz="1400" b="0">
              <a:solidFill>
                <a:srgbClr val="37ACDE"/>
              </a:solidFill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12725" y="1690688"/>
            <a:ext cx="32654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altLang="de-DE" sz="1200">
                <a:solidFill>
                  <a:srgbClr val="37ACDE"/>
                </a:solidFill>
              </a:rPr>
              <a:t>Data coverage</a:t>
            </a:r>
          </a:p>
        </p:txBody>
      </p:sp>
      <p:sp>
        <p:nvSpPr>
          <p:cNvPr id="9" name="Right Arrow 3"/>
          <p:cNvSpPr>
            <a:spLocks noChangeArrowheads="1"/>
          </p:cNvSpPr>
          <p:nvPr/>
        </p:nvSpPr>
        <p:spPr bwMode="auto">
          <a:xfrm>
            <a:off x="2379663" y="3106738"/>
            <a:ext cx="674687" cy="168275"/>
          </a:xfrm>
          <a:prstGeom prst="rightArrow">
            <a:avLst>
              <a:gd name="adj1" fmla="val 50000"/>
              <a:gd name="adj2" fmla="val 49914"/>
            </a:avLst>
          </a:prstGeom>
          <a:solidFill>
            <a:srgbClr val="37AC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" name="Right Arrow 23"/>
          <p:cNvSpPr>
            <a:spLocks noChangeArrowheads="1"/>
          </p:cNvSpPr>
          <p:nvPr/>
        </p:nvSpPr>
        <p:spPr bwMode="auto">
          <a:xfrm flipV="1">
            <a:off x="5848350" y="3205163"/>
            <a:ext cx="646113" cy="138112"/>
          </a:xfrm>
          <a:prstGeom prst="rightArrow">
            <a:avLst>
              <a:gd name="adj1" fmla="val 50000"/>
              <a:gd name="adj2" fmla="val 50117"/>
            </a:avLst>
          </a:prstGeom>
          <a:solidFill>
            <a:srgbClr val="37AC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578100" y="2741613"/>
            <a:ext cx="277813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de-DE" sz="12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TextBox 27"/>
          <p:cNvSpPr txBox="1">
            <a:spLocks noChangeArrowheads="1"/>
          </p:cNvSpPr>
          <p:nvPr/>
        </p:nvSpPr>
        <p:spPr bwMode="auto">
          <a:xfrm>
            <a:off x="6032500" y="2828925"/>
            <a:ext cx="276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de-DE" sz="1200" b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923925" y="5233988"/>
            <a:ext cx="812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en-US" altLang="de-DE" sz="1200" b="0">
                <a:solidFill>
                  <a:srgbClr val="37ACDE"/>
                </a:solidFill>
              </a:rPr>
              <a:t>If data coverage&gt; 1.5 months in a given season </a:t>
            </a:r>
            <a:r>
              <a:rPr lang="en-US" altLang="de-DE" sz="1200" b="0">
                <a:solidFill>
                  <a:srgbClr val="37ACDE"/>
                </a:solidFill>
                <a:sym typeface="Wingdings" pitchFamily="2" charset="2"/>
              </a:rPr>
              <a:t> data representative of the full season (Spring=MAM, Summer=JJA, etc.)</a:t>
            </a:r>
            <a:endParaRPr lang="en-US" altLang="de-DE" sz="1200" b="0">
              <a:solidFill>
                <a:srgbClr val="37ACDE"/>
              </a:solidFill>
            </a:endParaRPr>
          </a:p>
        </p:txBody>
      </p:sp>
      <p:sp>
        <p:nvSpPr>
          <p:cNvPr id="14" name="TextBox 30"/>
          <p:cNvSpPr txBox="1">
            <a:spLocks noChangeArrowheads="1"/>
          </p:cNvSpPr>
          <p:nvPr/>
        </p:nvSpPr>
        <p:spPr bwMode="auto">
          <a:xfrm>
            <a:off x="533400" y="5214938"/>
            <a:ext cx="276225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de-DE" sz="1200" b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106363" y="4776788"/>
            <a:ext cx="15192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en-US" altLang="de-DE" sz="1200" dirty="0">
                <a:solidFill>
                  <a:srgbClr val="37ACDE"/>
                </a:solidFill>
              </a:rPr>
              <a:t>Assumptions:</a:t>
            </a:r>
          </a:p>
        </p:txBody>
      </p:sp>
      <p:sp>
        <p:nvSpPr>
          <p:cNvPr id="18" name="Slide Number Placeholder 7"/>
          <p:cNvSpPr txBox="1">
            <a:spLocks/>
          </p:cNvSpPr>
          <p:nvPr/>
        </p:nvSpPr>
        <p:spPr>
          <a:xfrm>
            <a:off x="6373813" y="6426200"/>
            <a:ext cx="2133600" cy="1539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E335905-721A-49C0-807A-B9A79B49DA7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0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2273300"/>
            <a:ext cx="2794000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6"/>
          <p:cNvSpPr txBox="1">
            <a:spLocks noChangeArrowheads="1"/>
          </p:cNvSpPr>
          <p:nvPr/>
        </p:nvSpPr>
        <p:spPr bwMode="auto">
          <a:xfrm>
            <a:off x="50800" y="2263775"/>
            <a:ext cx="2439988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en-US" altLang="de-DE" sz="1000" b="0" dirty="0">
                <a:solidFill>
                  <a:srgbClr val="37ACDE"/>
                </a:solidFill>
              </a:rPr>
              <a:t>From 1 Feb. 2011 to </a:t>
            </a:r>
            <a:r>
              <a:rPr lang="en-US" altLang="de-DE" sz="1000" b="0" dirty="0" smtClean="0">
                <a:solidFill>
                  <a:srgbClr val="37ACDE"/>
                </a:solidFill>
              </a:rPr>
              <a:t>2015</a:t>
            </a:r>
            <a:endParaRPr lang="en-US" altLang="de-DE" sz="1000" b="0" dirty="0">
              <a:solidFill>
                <a:srgbClr val="37ACDE"/>
              </a:solidFill>
            </a:endParaRP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107950" y="4437063"/>
            <a:ext cx="2290763" cy="184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en-US" altLang="de-DE" sz="600" b="0">
                <a:solidFill>
                  <a:srgbClr val="37ACDE"/>
                </a:solidFill>
              </a:rPr>
              <a:t>http://www.psi.ch/acsm-stations/overview-full-period</a:t>
            </a:r>
          </a:p>
        </p:txBody>
      </p:sp>
      <p:pic>
        <p:nvPicPr>
          <p:cNvPr id="23" name="Picture 3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2252663"/>
            <a:ext cx="2522537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1" y="2489981"/>
            <a:ext cx="2448703" cy="194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8827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597B-A58C-461D-A54D-129D37FE4F92}" type="datetime1">
              <a:rPr lang="de-DE" smtClean="0">
                <a:solidFill>
                  <a:srgbClr val="000000"/>
                </a:solidFill>
              </a:rPr>
              <a:pPr/>
              <a:t>05.05.2015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PSI,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Seite </a:t>
            </a:r>
            <a:fld id="{E087F574-617E-4806-BA9F-54B3AC4947C6}" type="slidenum">
              <a:rPr lang="de-DE" smtClean="0">
                <a:solidFill>
                  <a:srgbClr val="000000"/>
                </a:solidFill>
              </a:rPr>
              <a:pPr/>
              <a:t>4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1"/>
          <p:cNvSpPr txBox="1">
            <a:spLocks/>
          </p:cNvSpPr>
          <p:nvPr/>
        </p:nvSpPr>
        <p:spPr>
          <a:xfrm>
            <a:off x="6373813" y="6426200"/>
            <a:ext cx="2133600" cy="1539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683F1DC-8EE8-43F8-88A7-D78D8D9C087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0" y="1090613"/>
            <a:ext cx="39703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de-DE" sz="2400" dirty="0">
                <a:solidFill>
                  <a:srgbClr val="37ACDE"/>
                </a:solidFill>
              </a:rPr>
              <a:t>PRELIMINARY RESULTS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12725" y="2204864"/>
            <a:ext cx="36391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altLang="de-DE" sz="2000" dirty="0">
                <a:solidFill>
                  <a:srgbClr val="37ACDE"/>
                </a:solidFill>
              </a:rPr>
              <a:t>Chemical composition of NR-PM</a:t>
            </a:r>
            <a:r>
              <a:rPr lang="en-US" altLang="de-DE" sz="2000" baseline="-25000" dirty="0">
                <a:solidFill>
                  <a:srgbClr val="37ACDE"/>
                </a:solidFill>
              </a:rPr>
              <a:t>1</a:t>
            </a:r>
            <a:endParaRPr lang="en-US" altLang="de-DE" sz="2000" dirty="0">
              <a:solidFill>
                <a:srgbClr val="37ACDE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2725" y="3328988"/>
            <a:ext cx="3862388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de-DE" sz="2000" dirty="0">
                <a:solidFill>
                  <a:srgbClr val="37ACDE"/>
                </a:solidFill>
              </a:rPr>
              <a:t>+ Organics are the main component of NR-PM</a:t>
            </a:r>
            <a:r>
              <a:rPr lang="en-US" altLang="de-DE" sz="2000" baseline="-25000" dirty="0">
                <a:solidFill>
                  <a:srgbClr val="37ACDE"/>
                </a:solidFill>
              </a:rPr>
              <a:t>1</a:t>
            </a:r>
            <a:r>
              <a:rPr lang="en-US" altLang="de-DE" sz="2000" dirty="0">
                <a:solidFill>
                  <a:srgbClr val="37ACDE"/>
                </a:solidFill>
              </a:rPr>
              <a:t> (min 31%, max 62%, median 52%)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1243013"/>
            <a:ext cx="48228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3" y="4033838"/>
            <a:ext cx="482282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05" t="4851" r="4411" b="65992"/>
          <a:stretch/>
        </p:blipFill>
        <p:spPr bwMode="auto">
          <a:xfrm>
            <a:off x="2143919" y="5037107"/>
            <a:ext cx="1582114" cy="13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4460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597B-A58C-461D-A54D-129D37FE4F92}" type="datetime1">
              <a:rPr lang="de-DE" smtClean="0">
                <a:solidFill>
                  <a:srgbClr val="000000"/>
                </a:solidFill>
              </a:rPr>
              <a:pPr/>
              <a:t>06.05.2015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PSI,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Seite </a:t>
            </a:r>
            <a:fld id="{E087F574-617E-4806-BA9F-54B3AC4947C6}" type="slidenum">
              <a:rPr lang="de-DE" smtClean="0">
                <a:solidFill>
                  <a:srgbClr val="000000"/>
                </a:solidFill>
              </a:rPr>
              <a:pPr/>
              <a:t>5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398588"/>
            <a:ext cx="6901161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92030" y="836712"/>
            <a:ext cx="85899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indent="0" eaLnBrk="1" hangingPunct="1"/>
            <a:r>
              <a:rPr lang="en-US" altLang="de-DE" sz="2800" dirty="0">
                <a:solidFill>
                  <a:srgbClr val="37ACDE"/>
                </a:solidFill>
              </a:rPr>
              <a:t>Chemical composition of NR-PM</a:t>
            </a:r>
            <a:r>
              <a:rPr lang="en-US" altLang="de-DE" sz="2800" baseline="-25000" dirty="0">
                <a:solidFill>
                  <a:srgbClr val="37ACDE"/>
                </a:solidFill>
              </a:rPr>
              <a:t>1</a:t>
            </a:r>
            <a:endParaRPr lang="en-US" altLang="de-DE" sz="2800" b="0" dirty="0">
              <a:solidFill>
                <a:srgbClr val="37ACDE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92030" y="4964113"/>
            <a:ext cx="7866062" cy="16312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de-DE" sz="2000" b="0" dirty="0">
                <a:solidFill>
                  <a:srgbClr val="37ACDE"/>
                </a:solidFill>
              </a:rPr>
              <a:t>+ Large variety of sources and processes leading to the formation of organics </a:t>
            </a:r>
            <a:r>
              <a:rPr lang="en-US" altLang="de-DE" sz="2000" b="0" dirty="0">
                <a:solidFill>
                  <a:srgbClr val="37ACDE"/>
                </a:solidFill>
                <a:sym typeface="Wingdings" pitchFamily="2" charset="2"/>
              </a:rPr>
              <a:t> no clear trend</a:t>
            </a:r>
            <a:endParaRPr lang="en-US" altLang="de-DE" sz="2000" b="0" dirty="0">
              <a:solidFill>
                <a:srgbClr val="37ACDE"/>
              </a:solidFill>
            </a:endParaRPr>
          </a:p>
          <a:p>
            <a:pPr eaLnBrk="1" hangingPunct="1"/>
            <a:endParaRPr lang="en-US" altLang="de-DE" sz="2000" b="0" dirty="0">
              <a:solidFill>
                <a:srgbClr val="37ACDE"/>
              </a:solidFill>
            </a:endParaRPr>
          </a:p>
          <a:p>
            <a:pPr eaLnBrk="1" hangingPunct="1"/>
            <a:r>
              <a:rPr lang="en-US" altLang="de-DE" sz="2000" b="0" dirty="0">
                <a:solidFill>
                  <a:srgbClr val="37ACDE"/>
                </a:solidFill>
              </a:rPr>
              <a:t>+ Nevertheless: highest [Org] relative contribution in Nordic countries (FI, NO)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7092280" y="1844825"/>
            <a:ext cx="1128094" cy="3119288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en-US">
              <a:latin typeface="Verdana" charset="0"/>
              <a:ea typeface="ＭＳ Ｐゴシック" charset="0"/>
              <a:cs typeface="Arial" charset="0"/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05" t="4851" r="4411" b="65992"/>
          <a:stretch/>
        </p:blipFill>
        <p:spPr bwMode="auto">
          <a:xfrm>
            <a:off x="0" y="2348880"/>
            <a:ext cx="1336838" cy="117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6937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597B-A58C-461D-A54D-129D37FE4F92}" type="datetime1">
              <a:rPr lang="de-DE" smtClean="0">
                <a:solidFill>
                  <a:srgbClr val="000000"/>
                </a:solidFill>
              </a:rPr>
              <a:pPr/>
              <a:t>06.05.2015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PSI,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Seite </a:t>
            </a:r>
            <a:fld id="{E087F574-617E-4806-BA9F-54B3AC4947C6}" type="slidenum">
              <a:rPr lang="de-DE" smtClean="0">
                <a:solidFill>
                  <a:srgbClr val="000000"/>
                </a:solidFill>
              </a:rPr>
              <a:pPr/>
              <a:t>6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519" y="1196491"/>
            <a:ext cx="5946775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54037" y="836712"/>
            <a:ext cx="85899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indent="0" eaLnBrk="1" hangingPunct="1"/>
            <a:r>
              <a:rPr lang="en-US" altLang="de-DE" sz="2800" dirty="0">
                <a:solidFill>
                  <a:srgbClr val="37ACDE"/>
                </a:solidFill>
              </a:rPr>
              <a:t>Chemical composition of NR-PM</a:t>
            </a:r>
            <a:r>
              <a:rPr lang="en-US" altLang="de-DE" sz="2800" baseline="-25000" dirty="0">
                <a:solidFill>
                  <a:srgbClr val="37ACDE"/>
                </a:solidFill>
              </a:rPr>
              <a:t>1</a:t>
            </a:r>
            <a:endParaRPr lang="en-US" altLang="de-DE" sz="2800" b="0" dirty="0">
              <a:solidFill>
                <a:srgbClr val="37ACDE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6263" y="4674624"/>
            <a:ext cx="7866062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de-DE" sz="2000" b="0" dirty="0">
                <a:solidFill>
                  <a:srgbClr val="37ACDE"/>
                </a:solidFill>
              </a:rPr>
              <a:t>+ Nordic countries (FI, NO) </a:t>
            </a:r>
            <a:r>
              <a:rPr lang="en-US" altLang="de-DE" sz="2000" b="0" dirty="0">
                <a:solidFill>
                  <a:srgbClr val="37ACDE"/>
                </a:solidFill>
                <a:sym typeface="Wingdings" pitchFamily="2" charset="2"/>
              </a:rPr>
              <a:t> among the l</a:t>
            </a:r>
            <a:r>
              <a:rPr lang="en-US" altLang="de-DE" sz="2000" b="0" dirty="0">
                <a:solidFill>
                  <a:srgbClr val="37ACDE"/>
                </a:solidFill>
              </a:rPr>
              <a:t>owest NO</a:t>
            </a:r>
            <a:r>
              <a:rPr lang="en-US" altLang="de-DE" sz="2000" b="0" baseline="-25000" dirty="0">
                <a:solidFill>
                  <a:srgbClr val="37ACDE"/>
                </a:solidFill>
              </a:rPr>
              <a:t>3</a:t>
            </a:r>
            <a:r>
              <a:rPr lang="en-US" altLang="de-DE" sz="2000" b="0" dirty="0">
                <a:solidFill>
                  <a:srgbClr val="37ACDE"/>
                </a:solidFill>
              </a:rPr>
              <a:t> contributions (typically &lt;10% of NR-PM</a:t>
            </a:r>
            <a:r>
              <a:rPr lang="en-US" altLang="de-DE" sz="2000" b="0" baseline="-25000" dirty="0">
                <a:solidFill>
                  <a:srgbClr val="37ACDE"/>
                </a:solidFill>
              </a:rPr>
              <a:t>1</a:t>
            </a:r>
            <a:r>
              <a:rPr lang="en-US" altLang="de-DE" sz="2000" b="0" dirty="0">
                <a:solidFill>
                  <a:srgbClr val="37ACDE"/>
                </a:solidFill>
              </a:rPr>
              <a:t>)</a:t>
            </a:r>
          </a:p>
          <a:p>
            <a:pPr eaLnBrk="1" hangingPunct="1"/>
            <a:endParaRPr lang="en-US" altLang="de-DE" sz="2000" b="0" dirty="0">
              <a:solidFill>
                <a:srgbClr val="37ACDE"/>
              </a:solidFill>
            </a:endParaRPr>
          </a:p>
          <a:p>
            <a:pPr eaLnBrk="1" hangingPunct="1"/>
            <a:r>
              <a:rPr lang="en-US" altLang="de-DE" sz="2000" b="0" dirty="0">
                <a:solidFill>
                  <a:srgbClr val="37ACDE"/>
                </a:solidFill>
              </a:rPr>
              <a:t>+ Mid-latitude Europe </a:t>
            </a:r>
            <a:r>
              <a:rPr lang="en-US" altLang="de-DE" sz="2000" b="0" dirty="0">
                <a:solidFill>
                  <a:srgbClr val="37ACDE"/>
                </a:solidFill>
                <a:sym typeface="Wingdings" pitchFamily="2" charset="2"/>
              </a:rPr>
              <a:t> among the highest NO</a:t>
            </a:r>
            <a:r>
              <a:rPr lang="en-US" altLang="de-DE" sz="2000" b="0" baseline="-25000" dirty="0">
                <a:solidFill>
                  <a:srgbClr val="37ACDE"/>
                </a:solidFill>
                <a:sym typeface="Wingdings" pitchFamily="2" charset="2"/>
              </a:rPr>
              <a:t>3</a:t>
            </a:r>
            <a:r>
              <a:rPr lang="en-US" altLang="de-DE" sz="2000" b="0" dirty="0">
                <a:solidFill>
                  <a:srgbClr val="37ACDE"/>
                </a:solidFill>
                <a:sym typeface="Wingdings" pitchFamily="2" charset="2"/>
              </a:rPr>
              <a:t> contributions (typically &gt;20% of NR-PM</a:t>
            </a:r>
            <a:r>
              <a:rPr lang="en-US" altLang="de-DE" sz="2000" b="0" baseline="-25000" dirty="0">
                <a:solidFill>
                  <a:srgbClr val="37ACDE"/>
                </a:solidFill>
                <a:sym typeface="Wingdings" pitchFamily="2" charset="2"/>
              </a:rPr>
              <a:t>1</a:t>
            </a:r>
            <a:r>
              <a:rPr lang="en-US" altLang="de-DE" sz="2000" b="0" dirty="0">
                <a:solidFill>
                  <a:srgbClr val="37ACDE"/>
                </a:solidFill>
                <a:sym typeface="Wingdings" pitchFamily="2" charset="2"/>
              </a:rPr>
              <a:t>)</a:t>
            </a:r>
          </a:p>
          <a:p>
            <a:pPr eaLnBrk="1" hangingPunct="1"/>
            <a:endParaRPr lang="en-US" altLang="de-DE" sz="2000" b="0" dirty="0">
              <a:solidFill>
                <a:srgbClr val="37ACDE"/>
              </a:solidFill>
              <a:sym typeface="Wingdings" pitchFamily="2" charset="2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751982" y="1450491"/>
            <a:ext cx="593725" cy="265271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en-US"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879107" y="1496529"/>
            <a:ext cx="390525" cy="265271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en-US"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709494" y="1450491"/>
            <a:ext cx="593725" cy="2962275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en-US"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534994" y="1450491"/>
            <a:ext cx="1838325" cy="2962275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en-US"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315919" y="4034941"/>
            <a:ext cx="3159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de-DE" sz="100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248994" y="4425466"/>
            <a:ext cx="3159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de-DE" sz="1000">
                <a:solidFill>
                  <a:srgbClr val="000000"/>
                </a:solidFill>
              </a:rPr>
              <a:t>*</a:t>
            </a: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05" t="4851" r="4411" b="65992"/>
          <a:stretch/>
        </p:blipFill>
        <p:spPr bwMode="auto">
          <a:xfrm>
            <a:off x="0" y="2348880"/>
            <a:ext cx="1336838" cy="117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9443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/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597B-A58C-461D-A54D-129D37FE4F92}" type="datetime1">
              <a:rPr lang="de-DE" smtClean="0">
                <a:solidFill>
                  <a:srgbClr val="000000"/>
                </a:solidFill>
              </a:rPr>
              <a:pPr/>
              <a:t>06.05.2015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PSI,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Seite </a:t>
            </a:r>
            <a:fld id="{E087F574-617E-4806-BA9F-54B3AC4947C6}" type="slidenum">
              <a:rPr lang="de-DE" smtClean="0">
                <a:solidFill>
                  <a:srgbClr val="000000"/>
                </a:solidFill>
              </a:rPr>
              <a:pPr/>
              <a:t>7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6373813" y="6426200"/>
            <a:ext cx="2133600" cy="1539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64FBB40-163C-48D4-8E93-125D08D8B12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35731" y="764704"/>
            <a:ext cx="85899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marL="0" indent="0" eaLnBrk="1" hangingPunct="1"/>
            <a:r>
              <a:rPr lang="en-US" altLang="de-DE" sz="2800" dirty="0">
                <a:solidFill>
                  <a:srgbClr val="37ACDE"/>
                </a:solidFill>
              </a:rPr>
              <a:t>Chemical composition of NR-PM</a:t>
            </a:r>
            <a:r>
              <a:rPr lang="en-US" altLang="de-DE" sz="2800" baseline="-25000" dirty="0">
                <a:solidFill>
                  <a:srgbClr val="37ACDE"/>
                </a:solidFill>
              </a:rPr>
              <a:t>1</a:t>
            </a:r>
            <a:endParaRPr lang="en-US" altLang="de-DE" sz="2800" b="0" dirty="0">
              <a:solidFill>
                <a:srgbClr val="37ACDE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2250" y="5410200"/>
            <a:ext cx="8416925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de-DE" sz="1600" b="0" dirty="0">
                <a:solidFill>
                  <a:srgbClr val="37ACDE"/>
                </a:solidFill>
              </a:rPr>
              <a:t>+ Highest SO</a:t>
            </a:r>
            <a:r>
              <a:rPr lang="en-US" altLang="de-DE" sz="1600" b="0" baseline="-25000" dirty="0">
                <a:solidFill>
                  <a:srgbClr val="37ACDE"/>
                </a:solidFill>
              </a:rPr>
              <a:t>4</a:t>
            </a:r>
            <a:r>
              <a:rPr lang="en-US" altLang="de-DE" sz="1600" b="0" dirty="0">
                <a:solidFill>
                  <a:srgbClr val="37ACDE"/>
                </a:solidFill>
              </a:rPr>
              <a:t> contributions (&gt;15%) for lowest NR-PM</a:t>
            </a:r>
            <a:r>
              <a:rPr lang="en-US" altLang="de-DE" sz="1600" b="0" baseline="-25000" dirty="0">
                <a:solidFill>
                  <a:srgbClr val="37ACDE"/>
                </a:solidFill>
              </a:rPr>
              <a:t>1</a:t>
            </a:r>
            <a:r>
              <a:rPr lang="en-US" altLang="de-DE" sz="1600" b="0" dirty="0">
                <a:solidFill>
                  <a:srgbClr val="37ACDE"/>
                </a:solidFill>
              </a:rPr>
              <a:t> levels (&lt;7 µg/m</a:t>
            </a:r>
            <a:r>
              <a:rPr lang="en-US" altLang="de-DE" sz="1600" b="0" baseline="30000" dirty="0">
                <a:solidFill>
                  <a:srgbClr val="37ACDE"/>
                </a:solidFill>
              </a:rPr>
              <a:t>3</a:t>
            </a:r>
            <a:r>
              <a:rPr lang="en-US" altLang="de-DE" sz="1600" b="0" dirty="0">
                <a:solidFill>
                  <a:srgbClr val="37ACDE"/>
                </a:solidFill>
              </a:rPr>
              <a:t>) </a:t>
            </a:r>
          </a:p>
          <a:p>
            <a:pPr eaLnBrk="1" hangingPunct="1"/>
            <a:endParaRPr lang="en-US" altLang="de-DE" sz="1600" b="0" dirty="0">
              <a:solidFill>
                <a:srgbClr val="37ACDE"/>
              </a:solidFill>
            </a:endParaRPr>
          </a:p>
          <a:p>
            <a:pPr eaLnBrk="1" hangingPunct="1"/>
            <a:r>
              <a:rPr lang="en-US" altLang="de-DE" sz="1600" b="0" dirty="0">
                <a:solidFill>
                  <a:srgbClr val="37ACDE"/>
                </a:solidFill>
              </a:rPr>
              <a:t>+ Lowest SO</a:t>
            </a:r>
            <a:r>
              <a:rPr lang="en-US" altLang="de-DE" sz="1600" b="0" baseline="-25000" dirty="0">
                <a:solidFill>
                  <a:srgbClr val="37ACDE"/>
                </a:solidFill>
              </a:rPr>
              <a:t>4</a:t>
            </a:r>
            <a:r>
              <a:rPr lang="en-US" altLang="de-DE" sz="1600" b="0" dirty="0">
                <a:solidFill>
                  <a:srgbClr val="37ACDE"/>
                </a:solidFill>
              </a:rPr>
              <a:t> contributions in mid-latitude Europe</a:t>
            </a:r>
          </a:p>
          <a:p>
            <a:pPr eaLnBrk="1" hangingPunct="1"/>
            <a:endParaRPr lang="en-US" altLang="de-DE" sz="1600" b="0" dirty="0">
              <a:solidFill>
                <a:srgbClr val="37ACD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287924"/>
            <a:ext cx="7218363" cy="42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05" t="4851" r="4411" b="65992"/>
          <a:stretch/>
        </p:blipFill>
        <p:spPr bwMode="auto">
          <a:xfrm>
            <a:off x="7782337" y="2246724"/>
            <a:ext cx="1336838" cy="117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5022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800" dirty="0" smtClean="0"/>
              <a:t>GOALS </a:t>
            </a:r>
          </a:p>
          <a:p>
            <a:endParaRPr lang="de-CH" sz="2800" dirty="0"/>
          </a:p>
          <a:p>
            <a:r>
              <a:rPr lang="de-CH" sz="2800" dirty="0" smtClean="0"/>
              <a:t>Analysis </a:t>
            </a:r>
            <a:r>
              <a:rPr lang="de-CH" sz="2800" dirty="0" err="1" smtClean="0"/>
              <a:t>of</a:t>
            </a:r>
            <a:r>
              <a:rPr lang="de-CH" sz="2800" dirty="0" smtClean="0"/>
              <a:t> relative </a:t>
            </a:r>
            <a:r>
              <a:rPr lang="de-CH" sz="2800" dirty="0" err="1" smtClean="0"/>
              <a:t>composition</a:t>
            </a:r>
            <a:r>
              <a:rPr lang="de-CH" sz="2800" dirty="0" smtClean="0"/>
              <a:t> per </a:t>
            </a:r>
            <a:r>
              <a:rPr lang="de-CH" sz="2800" dirty="0" err="1" smtClean="0"/>
              <a:t>season</a:t>
            </a:r>
            <a:endParaRPr lang="de-CH" sz="2800" dirty="0" smtClean="0"/>
          </a:p>
          <a:p>
            <a:endParaRPr lang="de-CH" sz="2800" dirty="0"/>
          </a:p>
          <a:p>
            <a:r>
              <a:rPr lang="de-CH" sz="2800" dirty="0" smtClean="0"/>
              <a:t>Daily </a:t>
            </a:r>
            <a:r>
              <a:rPr lang="de-CH" sz="2800" dirty="0" err="1" smtClean="0"/>
              <a:t>cycles</a:t>
            </a:r>
            <a:r>
              <a:rPr lang="de-CH" sz="2800" dirty="0" smtClean="0"/>
              <a:t> </a:t>
            </a:r>
            <a:r>
              <a:rPr lang="de-CH" sz="2800" dirty="0" err="1" smtClean="0"/>
              <a:t>of</a:t>
            </a:r>
            <a:r>
              <a:rPr lang="de-CH" sz="2800" dirty="0" smtClean="0"/>
              <a:t> </a:t>
            </a:r>
            <a:r>
              <a:rPr lang="de-CH" sz="2800" dirty="0" err="1" smtClean="0"/>
              <a:t>the</a:t>
            </a:r>
            <a:r>
              <a:rPr lang="de-CH" sz="2800" dirty="0" smtClean="0"/>
              <a:t> </a:t>
            </a:r>
            <a:r>
              <a:rPr lang="de-CH" sz="2800" dirty="0" err="1" smtClean="0"/>
              <a:t>various</a:t>
            </a:r>
            <a:r>
              <a:rPr lang="de-CH" sz="2800" dirty="0" smtClean="0"/>
              <a:t> </a:t>
            </a:r>
            <a:r>
              <a:rPr lang="de-CH" sz="2800" dirty="0" err="1" smtClean="0"/>
              <a:t>components</a:t>
            </a:r>
            <a:r>
              <a:rPr lang="de-CH" sz="2800" dirty="0" smtClean="0"/>
              <a:t> in different </a:t>
            </a:r>
            <a:r>
              <a:rPr lang="de-CH" sz="2800" dirty="0" err="1" smtClean="0"/>
              <a:t>seasons</a:t>
            </a:r>
            <a:endParaRPr lang="de-CH" sz="2800" dirty="0" smtClean="0"/>
          </a:p>
          <a:p>
            <a:endParaRPr lang="de-CH" sz="2800" dirty="0"/>
          </a:p>
          <a:p>
            <a:r>
              <a:rPr lang="de-CH" sz="2800" dirty="0" smtClean="0"/>
              <a:t>Analysis </a:t>
            </a:r>
            <a:r>
              <a:rPr lang="de-CH" sz="2800" dirty="0" err="1" smtClean="0"/>
              <a:t>of</a:t>
            </a:r>
            <a:r>
              <a:rPr lang="de-CH" sz="2800" dirty="0" smtClean="0"/>
              <a:t> relative </a:t>
            </a:r>
            <a:r>
              <a:rPr lang="de-CH" sz="2800" dirty="0" err="1" smtClean="0"/>
              <a:t>composition</a:t>
            </a:r>
            <a:r>
              <a:rPr lang="de-CH" sz="2800" dirty="0" smtClean="0"/>
              <a:t> </a:t>
            </a:r>
            <a:r>
              <a:rPr lang="de-CH" sz="2800" dirty="0" err="1" smtClean="0"/>
              <a:t>as</a:t>
            </a:r>
            <a:r>
              <a:rPr lang="de-CH" sz="2800" dirty="0" smtClean="0"/>
              <a:t> a </a:t>
            </a:r>
            <a:r>
              <a:rPr lang="de-CH" sz="2800" dirty="0" err="1" smtClean="0"/>
              <a:t>function</a:t>
            </a:r>
            <a:r>
              <a:rPr lang="de-CH" sz="2800" dirty="0" smtClean="0"/>
              <a:t> </a:t>
            </a:r>
            <a:r>
              <a:rPr lang="de-CH" sz="2800" dirty="0" err="1" smtClean="0"/>
              <a:t>of</a:t>
            </a:r>
            <a:r>
              <a:rPr lang="de-CH" sz="2800" dirty="0" smtClean="0"/>
              <a:t> </a:t>
            </a:r>
            <a:r>
              <a:rPr lang="de-CH" sz="2800" dirty="0" err="1" smtClean="0"/>
              <a:t>concentration</a:t>
            </a:r>
            <a:r>
              <a:rPr lang="de-CH" sz="2800" dirty="0" smtClean="0"/>
              <a:t> </a:t>
            </a:r>
            <a:r>
              <a:rPr lang="de-CH" sz="2800" dirty="0" err="1" smtClean="0"/>
              <a:t>or</a:t>
            </a:r>
            <a:r>
              <a:rPr lang="de-CH" sz="2800" dirty="0" smtClean="0"/>
              <a:t> </a:t>
            </a:r>
            <a:r>
              <a:rPr lang="de-CH" sz="2800" dirty="0" err="1" smtClean="0"/>
              <a:t>other</a:t>
            </a:r>
            <a:r>
              <a:rPr lang="de-CH" sz="2800" dirty="0" smtClean="0"/>
              <a:t> </a:t>
            </a:r>
            <a:r>
              <a:rPr lang="de-CH" sz="2800" dirty="0" err="1" smtClean="0"/>
              <a:t>parameters</a:t>
            </a:r>
            <a:r>
              <a:rPr lang="de-CH" sz="2800" dirty="0" smtClean="0"/>
              <a:t>  </a:t>
            </a:r>
          </a:p>
          <a:p>
            <a:endParaRPr lang="de-CH" sz="2800" dirty="0"/>
          </a:p>
          <a:p>
            <a:r>
              <a:rPr lang="de-CH" sz="2800" dirty="0" err="1" smtClean="0"/>
              <a:t>Current</a:t>
            </a:r>
            <a:r>
              <a:rPr lang="de-CH" sz="2800" dirty="0" smtClean="0"/>
              <a:t> </a:t>
            </a:r>
            <a:r>
              <a:rPr lang="de-CH" sz="2800" dirty="0" err="1" smtClean="0"/>
              <a:t>goal</a:t>
            </a:r>
            <a:r>
              <a:rPr lang="de-CH" sz="2800" dirty="0" smtClean="0"/>
              <a:t>: </a:t>
            </a:r>
            <a:r>
              <a:rPr lang="de-CH" sz="2800" dirty="0" err="1" smtClean="0"/>
              <a:t>submission</a:t>
            </a:r>
            <a:r>
              <a:rPr lang="de-CH" sz="2800" dirty="0" smtClean="0"/>
              <a:t> </a:t>
            </a:r>
            <a:r>
              <a:rPr lang="de-CH" sz="2800" dirty="0" err="1" smtClean="0"/>
              <a:t>of</a:t>
            </a:r>
            <a:r>
              <a:rPr lang="de-CH" sz="2800" dirty="0" smtClean="0"/>
              <a:t> </a:t>
            </a:r>
            <a:r>
              <a:rPr lang="de-CH" sz="2800" dirty="0" err="1" smtClean="0"/>
              <a:t>paper</a:t>
            </a:r>
            <a:r>
              <a:rPr lang="de-CH" sz="2800" dirty="0" smtClean="0"/>
              <a:t> in </a:t>
            </a:r>
            <a:r>
              <a:rPr lang="de-CH" sz="2800" dirty="0" err="1" smtClean="0"/>
              <a:t>January</a:t>
            </a:r>
            <a:r>
              <a:rPr lang="de-CH" sz="2800" dirty="0" smtClean="0"/>
              <a:t> 2016. Data will </a:t>
            </a:r>
            <a:r>
              <a:rPr lang="de-CH" sz="2800" dirty="0" err="1" smtClean="0"/>
              <a:t>then</a:t>
            </a:r>
            <a:r>
              <a:rPr lang="de-CH" sz="2800" dirty="0" smtClean="0"/>
              <a:t> </a:t>
            </a:r>
            <a:r>
              <a:rPr lang="de-CH" sz="2800" dirty="0" err="1" smtClean="0"/>
              <a:t>become</a:t>
            </a:r>
            <a:r>
              <a:rPr lang="de-CH" sz="2800" dirty="0" smtClean="0"/>
              <a:t> </a:t>
            </a:r>
            <a:r>
              <a:rPr lang="de-CH" sz="2800" dirty="0" err="1" smtClean="0"/>
              <a:t>completely</a:t>
            </a:r>
            <a:r>
              <a:rPr lang="de-CH" sz="2800" dirty="0" smtClean="0"/>
              <a:t> </a:t>
            </a:r>
            <a:r>
              <a:rPr lang="de-CH" sz="2800" dirty="0" err="1" smtClean="0"/>
              <a:t>available</a:t>
            </a:r>
            <a:endParaRPr lang="de-CH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Composition</a:t>
            </a:r>
            <a:r>
              <a:rPr lang="de-CH" dirty="0" smtClean="0"/>
              <a:t> </a:t>
            </a:r>
            <a:r>
              <a:rPr lang="de-CH" dirty="0" err="1" smtClean="0"/>
              <a:t>overview</a:t>
            </a:r>
            <a:r>
              <a:rPr lang="de-CH" dirty="0" smtClean="0"/>
              <a:t> </a:t>
            </a:r>
            <a:r>
              <a:rPr lang="de-CH" dirty="0" err="1" smtClean="0"/>
              <a:t>paper</a:t>
            </a:r>
            <a:r>
              <a:rPr lang="de-CH" dirty="0" smtClean="0"/>
              <a:t> </a:t>
            </a:r>
            <a:r>
              <a:rPr lang="de-CH" dirty="0" err="1" smtClean="0"/>
              <a:t>led</a:t>
            </a:r>
            <a:r>
              <a:rPr lang="de-CH" dirty="0" smtClean="0"/>
              <a:t> </a:t>
            </a:r>
            <a:r>
              <a:rPr lang="de-CH" dirty="0" err="1" smtClean="0"/>
              <a:t>by</a:t>
            </a:r>
            <a:r>
              <a:rPr lang="de-CH" dirty="0" smtClean="0"/>
              <a:t> M. Bressi, JRC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597B-A58C-461D-A54D-129D37FE4F92}" type="datetime1">
              <a:rPr lang="de-DE" smtClean="0">
                <a:solidFill>
                  <a:srgbClr val="000000"/>
                </a:solidFill>
              </a:rPr>
              <a:pPr/>
              <a:t>05.05.2015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PSI,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Seite </a:t>
            </a:r>
            <a:fld id="{E087F574-617E-4806-BA9F-54B3AC4947C6}" type="slidenum">
              <a:rPr lang="de-DE" smtClean="0">
                <a:solidFill>
                  <a:srgbClr val="000000"/>
                </a:solidFill>
              </a:rPr>
              <a:pPr/>
              <a:t>8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151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INTERCOMPARISON EXERCISE </a:t>
            </a:r>
            <a:r>
              <a:rPr lang="de-CH" dirty="0" err="1" smtClean="0"/>
              <a:t>within</a:t>
            </a:r>
            <a:r>
              <a:rPr lang="de-CH" dirty="0" smtClean="0"/>
              <a:t> ACTRIS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1597B-A58C-461D-A54D-129D37FE4F92}" type="datetime1">
              <a:rPr lang="de-DE" smtClean="0">
                <a:solidFill>
                  <a:srgbClr val="000000"/>
                </a:solidFill>
              </a:rPr>
              <a:pPr/>
              <a:t>06.05.2015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PSI,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Seite </a:t>
            </a:r>
            <a:fld id="{E087F574-617E-4806-BA9F-54B3AC4947C6}" type="slidenum">
              <a:rPr lang="de-DE" smtClean="0">
                <a:solidFill>
                  <a:srgbClr val="000000"/>
                </a:solidFill>
              </a:rPr>
              <a:pPr/>
              <a:t>9</a:t>
            </a:fld>
            <a:endParaRPr lang="de-DE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4" y="810836"/>
            <a:ext cx="6868244" cy="502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5912702"/>
            <a:ext cx="4968552" cy="406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sz="2400" b="1" dirty="0" err="1" smtClean="0">
                <a:latin typeface="Arial Narrow"/>
                <a:cs typeface="Arial Narrow"/>
              </a:rPr>
              <a:t>Comparison</a:t>
            </a:r>
            <a:r>
              <a:rPr lang="de-CH" sz="2400" b="1" dirty="0" smtClean="0">
                <a:latin typeface="Arial Narrow"/>
                <a:cs typeface="Arial Narrow"/>
              </a:rPr>
              <a:t> </a:t>
            </a:r>
            <a:r>
              <a:rPr lang="de-CH" sz="2400" b="1" dirty="0" err="1" smtClean="0">
                <a:latin typeface="Arial Narrow"/>
                <a:cs typeface="Arial Narrow"/>
              </a:rPr>
              <a:t>of</a:t>
            </a:r>
            <a:r>
              <a:rPr lang="de-CH" sz="2400" b="1" dirty="0" smtClean="0">
                <a:latin typeface="Arial Narrow"/>
                <a:cs typeface="Arial Narrow"/>
              </a:rPr>
              <a:t> 13 ACSMs </a:t>
            </a:r>
            <a:r>
              <a:rPr lang="de-CH" sz="2400" b="1" dirty="0" err="1" smtClean="0">
                <a:latin typeface="Arial Narrow"/>
                <a:cs typeface="Arial Narrow"/>
              </a:rPr>
              <a:t>near</a:t>
            </a:r>
            <a:r>
              <a:rPr lang="de-CH" sz="2400" b="1" dirty="0" smtClean="0">
                <a:latin typeface="Arial Narrow"/>
                <a:cs typeface="Arial Narrow"/>
              </a:rPr>
              <a:t> PARIS</a:t>
            </a:r>
            <a:endParaRPr lang="de-CH" sz="2400" b="1" dirty="0"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6323543"/>
            <a:ext cx="4968552" cy="3046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CH" b="1" dirty="0" smtClean="0">
                <a:latin typeface="Arial Narrow"/>
                <a:cs typeface="Arial Narrow"/>
              </a:rPr>
              <a:t>Will </a:t>
            </a:r>
            <a:r>
              <a:rPr lang="de-CH" b="1" dirty="0" err="1" smtClean="0">
                <a:latin typeface="Arial Narrow"/>
                <a:cs typeface="Arial Narrow"/>
              </a:rPr>
              <a:t>be</a:t>
            </a:r>
            <a:r>
              <a:rPr lang="de-CH" b="1" dirty="0" smtClean="0">
                <a:latin typeface="Arial Narrow"/>
                <a:cs typeface="Arial Narrow"/>
              </a:rPr>
              <a:t> </a:t>
            </a:r>
            <a:r>
              <a:rPr lang="de-CH" b="1" dirty="0" err="1" smtClean="0">
                <a:latin typeface="Arial Narrow"/>
                <a:cs typeface="Arial Narrow"/>
              </a:rPr>
              <a:t>submitted</a:t>
            </a:r>
            <a:r>
              <a:rPr lang="de-CH" b="1" dirty="0" smtClean="0">
                <a:latin typeface="Arial Narrow"/>
                <a:cs typeface="Arial Narrow"/>
              </a:rPr>
              <a:t> </a:t>
            </a:r>
            <a:r>
              <a:rPr lang="de-CH" b="1" dirty="0" err="1" smtClean="0">
                <a:latin typeface="Arial Narrow"/>
                <a:cs typeface="Arial Narrow"/>
              </a:rPr>
              <a:t>by</a:t>
            </a:r>
            <a:r>
              <a:rPr lang="de-CH" b="1" dirty="0" smtClean="0">
                <a:latin typeface="Arial Narrow"/>
                <a:cs typeface="Arial Narrow"/>
              </a:rPr>
              <a:t> Crenn et al. </a:t>
            </a:r>
            <a:r>
              <a:rPr lang="de-CH" b="1" dirty="0" err="1" smtClean="0">
                <a:latin typeface="Arial Narrow"/>
                <a:cs typeface="Arial Narrow"/>
              </a:rPr>
              <a:t>this</a:t>
            </a:r>
            <a:r>
              <a:rPr lang="de-CH" b="1" dirty="0" smtClean="0">
                <a:latin typeface="Arial Narrow"/>
                <a:cs typeface="Arial Narrow"/>
              </a:rPr>
              <a:t> </a:t>
            </a:r>
            <a:r>
              <a:rPr lang="de-CH" b="1" dirty="0" err="1" smtClean="0">
                <a:latin typeface="Arial Narrow"/>
                <a:cs typeface="Arial Narrow"/>
              </a:rPr>
              <a:t>week</a:t>
            </a:r>
            <a:r>
              <a:rPr lang="de-CH" b="1" dirty="0" smtClean="0">
                <a:latin typeface="Arial Narrow"/>
                <a:cs typeface="Arial Narrow"/>
              </a:rPr>
              <a:t> </a:t>
            </a:r>
            <a:r>
              <a:rPr lang="de-CH" b="1" dirty="0" err="1" smtClean="0">
                <a:latin typeface="Arial Narrow"/>
                <a:cs typeface="Arial Narrow"/>
              </a:rPr>
              <a:t>to</a:t>
            </a:r>
            <a:r>
              <a:rPr lang="de-CH" b="1" dirty="0" smtClean="0">
                <a:latin typeface="Arial Narrow"/>
                <a:cs typeface="Arial Narrow"/>
              </a:rPr>
              <a:t> AMT</a:t>
            </a:r>
            <a:endParaRPr lang="de-CH" b="1" dirty="0">
              <a:latin typeface="Arial Narrow"/>
              <a:cs typeface="Arial Narrow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05" t="4851" r="4411" b="65992"/>
          <a:stretch/>
        </p:blipFill>
        <p:spPr bwMode="auto">
          <a:xfrm>
            <a:off x="7380312" y="2937582"/>
            <a:ext cx="1336838" cy="117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1661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I-Powerpoint-Master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-Desig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defRPr sz="1700" dirty="0" err="1">
            <a:latin typeface="Arial Narrow"/>
            <a:cs typeface="Arial Narrow"/>
          </a:defRPr>
        </a:defPPr>
      </a:lstStyle>
    </a:tx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1079</Words>
  <Application>Microsoft Office PowerPoint</Application>
  <PresentationFormat>On-screen Show (4:3)</PresentationFormat>
  <Paragraphs>202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PSI-Powerpoint-Master</vt:lpstr>
      <vt:lpstr>Office Theme</vt:lpstr>
      <vt:lpstr>Longer Term  Aerosol Chemical speciation monitoring data during ACTRIS/EMEP activities  ACSM Teams across Europe Many slides from Michael Bressi, JRC Italy   </vt:lpstr>
      <vt:lpstr>ACSM stations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Composition overview paper led by M. Bressi, JRC</vt:lpstr>
      <vt:lpstr>INTERCOMPARISON EXERCISE within ACTRIS</vt:lpstr>
      <vt:lpstr>Source apportionment</vt:lpstr>
      <vt:lpstr>SoFi as an efficient evaluation tool gets widely spread</vt:lpstr>
      <vt:lpstr>Overview of relative organic aerosol sources (1 month data)</vt:lpstr>
      <vt:lpstr>First model evaluations for organic aerosols</vt:lpstr>
      <vt:lpstr>Comparison exercise near Paris</vt:lpstr>
      <vt:lpstr>FULL YEAR datasets</vt:lpstr>
      <vt:lpstr>Yearly cycle of OA and BC sources (Aethalometer) in Magadino </vt:lpstr>
      <vt:lpstr>FUTURE</vt:lpstr>
      <vt:lpstr>IDEAL FUTURE CAMPAIGN</vt:lpstr>
      <vt:lpstr>Combination of new and classic off-line methods</vt:lpstr>
      <vt:lpstr>PowerPoint Presentation</vt:lpstr>
      <vt:lpstr>PowerPoint Presentation</vt:lpstr>
      <vt:lpstr>PowerPoint Presentation</vt:lpstr>
      <vt:lpstr>IDEAL FUTURE CAMPAIGN to address organics</vt:lpstr>
    </vt:vector>
  </TitlesOfParts>
  <Company>PSI - Paul Scherrer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Sosedova Yuliya</dc:creator>
  <cp:lastModifiedBy>Prevot Andre</cp:lastModifiedBy>
  <cp:revision>220</cp:revision>
  <dcterms:created xsi:type="dcterms:W3CDTF">2014-11-12T14:00:03Z</dcterms:created>
  <dcterms:modified xsi:type="dcterms:W3CDTF">2015-05-06T11:05:56Z</dcterms:modified>
</cp:coreProperties>
</file>